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1"/>
  </p:sldMasterIdLst>
  <p:notesMasterIdLst>
    <p:notesMasterId r:id="rId16"/>
  </p:notesMasterIdLst>
  <p:sldIdLst>
    <p:sldId id="331" r:id="rId2"/>
    <p:sldId id="337" r:id="rId3"/>
    <p:sldId id="381" r:id="rId4"/>
    <p:sldId id="374" r:id="rId5"/>
    <p:sldId id="375" r:id="rId6"/>
    <p:sldId id="372" r:id="rId7"/>
    <p:sldId id="382" r:id="rId8"/>
    <p:sldId id="376" r:id="rId9"/>
    <p:sldId id="393" r:id="rId10"/>
    <p:sldId id="378" r:id="rId11"/>
    <p:sldId id="391" r:id="rId12"/>
    <p:sldId id="390" r:id="rId13"/>
    <p:sldId id="377" r:id="rId14"/>
    <p:sldId id="383" r:id="rId15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INISTÈRIEL" id="{0B896E98-F45E-4768-8620-EDDF394BE181}">
          <p14:sldIdLst>
            <p14:sldId id="331"/>
            <p14:sldId id="337"/>
            <p14:sldId id="381"/>
            <p14:sldId id="374"/>
            <p14:sldId id="375"/>
            <p14:sldId id="372"/>
            <p14:sldId id="382"/>
            <p14:sldId id="376"/>
            <p14:sldId id="393"/>
            <p14:sldId id="378"/>
            <p14:sldId id="391"/>
            <p14:sldId id="390"/>
            <p14:sldId id="377"/>
            <p14:sldId id="3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214928F-B89B-F7F8-22A2-D89CB6BC3A4B}" name="MOREAU Fanny" initials="MF" userId="S-1-5-21-1594143644-2668287153-3300812935-347820" providerId="AD"/>
  <p188:author id="{781F9CF9-7ADA-C409-D130-F63E349618E1}" name="ROBIN Ophelie" initials="RO" userId="S-1-5-21-1594143644-2668287153-3300812935-34803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F8D389"/>
    <a:srgbClr val="63B1DB"/>
    <a:srgbClr val="91DFB1"/>
    <a:srgbClr val="ED7D31"/>
    <a:srgbClr val="70AD47"/>
    <a:srgbClr val="FF8379"/>
    <a:srgbClr val="F8B27C"/>
    <a:srgbClr val="91E1D5"/>
    <a:srgbClr val="8ED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howGuides="1">
      <p:cViewPr varScale="1">
        <p:scale>
          <a:sx n="109" d="100"/>
          <a:sy n="109" d="100"/>
        </p:scale>
        <p:origin x="643" y="82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19/09/2025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24B7C28E-F904-454E-A0BB-3D474886DD0C}" type="datetime1">
              <a:rPr lang="fr-FR" smtClean="0"/>
              <a:t>19/09/2025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3919897"/>
            <a:ext cx="3240000" cy="900000"/>
          </a:xfrm>
        </p:spPr>
        <p:txBody>
          <a:bodyPr anchor="b" anchorCtr="0"/>
          <a:lstStyle>
            <a:lvl1pPr>
              <a:defRPr sz="1150"/>
            </a:lvl1pPr>
          </a:lstStyle>
          <a:p>
            <a:r>
              <a:rPr lang="fr-FR"/>
              <a:t>Délégation à la transmission, aux territoires et à la démocratie culturelle (DG2TDC)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40000" y="681843"/>
            <a:ext cx="2700000" cy="205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10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fld id="{D5BD55B4-A959-416E-ADD2-AC4592B9704F}" type="datetime1">
              <a:rPr lang="fr-FR" cap="all" smtClean="0"/>
              <a:t>19/09/2025</a:t>
            </a:fld>
            <a:endParaRPr lang="fr-FR" cap="all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à la transmission, aux territoires et à la démocratie culturelle (DG2TDC)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000" y="2346046"/>
            <a:ext cx="8424000" cy="20772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0" indent="0">
              <a:spcBef>
                <a:spcPts val="500"/>
              </a:spcBef>
              <a:spcAft>
                <a:spcPts val="0"/>
              </a:spcAft>
              <a:buNone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80000" y="351649"/>
            <a:ext cx="1440000" cy="109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04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fld id="{BD6B56E8-AF7D-471E-A2DE-3B2C87A4A7F3}" type="datetime1">
              <a:rPr lang="fr-FR" cap="all" smtClean="0"/>
              <a:t>19/09/2025</a:t>
            </a:fld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à la transmission, aux territoires et à la démocratie culturelle (DG2TDC)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9998" y="1891968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41030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06400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fld id="{CD574ACF-C4A4-4EBB-8180-4CB7FA4AED48}" type="datetime1">
              <a:rPr lang="fr-FR" cap="all" smtClean="0"/>
              <a:t>19/09/2025</a:t>
            </a:fld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à la transmission, aux territoires et à la démocratie culturelle (DG2TDC)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859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fld id="{DAA3A7B0-7B9E-40D6-9D65-E389986C13C7}" type="datetime1">
              <a:rPr lang="fr-FR" cap="all" smtClean="0"/>
              <a:t>19/09/2025</a:t>
            </a:fld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à la transmission, aux territoires et à la démocratie culturelle (DG2TDC)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9999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2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64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53A64-0ABC-4576-A866-7D802B9A4903}" type="datetime1">
              <a:rPr lang="fr-FR" smtClean="0"/>
              <a:t>19/09/2025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Délégation à la transmission, aux territoires et à la démocratie culturelle (DG2TDC)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321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59999" y="900000"/>
            <a:ext cx="8424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59999" y="1836000"/>
            <a:ext cx="8424000" cy="257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7614000" y="4783500"/>
            <a:ext cx="117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750" b="1">
                <a:solidFill>
                  <a:schemeClr val="tx1"/>
                </a:solidFill>
              </a:defRPr>
            </a:lvl1pPr>
          </a:lstStyle>
          <a:p>
            <a:pPr algn="r"/>
            <a:fld id="{667202F2-F327-4768-AF43-8DB1E80F4A2A}" type="datetime1">
              <a:rPr lang="fr-FR" cap="all" smtClean="0"/>
              <a:t>19/09/2025</a:t>
            </a:fld>
            <a:endParaRPr lang="fr-FR" cap="all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60000" y="4783500"/>
            <a:ext cx="5904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/>
              <a:t>Délégation à la transmission, aux territoires et à la démocratie culturelle (DG2TDC)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6264000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88000" y="172369"/>
            <a:ext cx="540000" cy="41126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2" r:id="rId2"/>
    <p:sldLayoutId id="2147483810" r:id="rId3"/>
    <p:sldLayoutId id="2147483811" r:id="rId4"/>
    <p:sldLayoutId id="2147483809" r:id="rId5"/>
    <p:sldLayoutId id="2147483825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72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1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4pPr>
      <a:lvl5pPr marL="828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683568" y="1491630"/>
            <a:ext cx="7776864" cy="1872208"/>
          </a:xfrm>
        </p:spPr>
        <p:txBody>
          <a:bodyPr/>
          <a:lstStyle/>
          <a:p>
            <a:pPr lvl="1" algn="ctr"/>
            <a:r>
              <a:rPr lang="fr-FR" sz="5400" dirty="0">
                <a:latin typeface="Marianne" panose="02000000000000000000" pitchFamily="50" charset="0"/>
              </a:rPr>
              <a:t>Présentation du CNESERAC</a:t>
            </a:r>
          </a:p>
          <a:p>
            <a:pPr lvl="1" algn="ctr"/>
            <a:endParaRPr lang="fr-FR" dirty="0"/>
          </a:p>
          <a:p>
            <a:pPr lvl="1" algn="ctr"/>
            <a:r>
              <a:rPr lang="fr-FR" sz="3200" dirty="0">
                <a:latin typeface="Marianne" panose="02000000000000000000" pitchFamily="50" charset="0"/>
              </a:rPr>
              <a:t>15 septembre 2025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1" algn="r"/>
            <a:fld id="{EFB7D79E-9409-420A-B868-687923524C76}" type="datetime1">
              <a:rPr lang="fr-FR" sz="750" cap="all" smtClean="0">
                <a:latin typeface="Marianne" panose="02000000000000000000" pitchFamily="50" charset="0"/>
              </a:rPr>
              <a:t>19/09/2025</a:t>
            </a:fld>
            <a:endParaRPr lang="fr-FR" sz="750" cap="all" dirty="0">
              <a:latin typeface="Marianne" panose="02000000000000000000" pitchFamily="50" charset="0"/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6084000" cy="360000"/>
          </a:xfrm>
        </p:spPr>
        <p:txBody>
          <a:bodyPr/>
          <a:lstStyle/>
          <a:p>
            <a:r>
              <a:rPr lang="fr-FR" sz="700" dirty="0">
                <a:latin typeface="Marianne" panose="02000000000000000000" pitchFamily="50" charset="0"/>
              </a:rPr>
              <a:t>Direction générale de la démocratie culturelle, des enseignements et de la recherche – Sous-direction des politiques transversales 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1515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0000" y="767462"/>
            <a:ext cx="8315896" cy="3944197"/>
            <a:chOff x="3364" y="0"/>
            <a:chExt cx="4275780" cy="5145061"/>
          </a:xfrm>
        </p:grpSpPr>
        <p:sp>
          <p:nvSpPr>
            <p:cNvPr id="3" name="AutoShape 3"/>
            <p:cNvSpPr/>
            <p:nvPr/>
          </p:nvSpPr>
          <p:spPr>
            <a:xfrm>
              <a:off x="12913" y="0"/>
              <a:ext cx="4259503" cy="5078272"/>
            </a:xfrm>
            <a:prstGeom prst="rect">
              <a:avLst/>
            </a:prstGeom>
            <a:solidFill>
              <a:srgbClr val="63B1DB"/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</a:endParaRPr>
            </a:p>
          </p:txBody>
        </p:sp>
        <p:sp>
          <p:nvSpPr>
            <p:cNvPr id="4" name="AutoShape 4"/>
            <p:cNvSpPr/>
            <p:nvPr/>
          </p:nvSpPr>
          <p:spPr>
            <a:xfrm>
              <a:off x="3364" y="1104412"/>
              <a:ext cx="4275780" cy="4040649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  <a:latin typeface="Marianne" panose="02000000000000000000" pitchFamily="50" charset="0"/>
              </a:endParaRP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23528" y="853073"/>
            <a:ext cx="7722904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arianne" panose="02000000000000000000" pitchFamily="50" charset="0"/>
              </a:rPr>
              <a:t>Qu’est-ce que le CNESERAC ?</a:t>
            </a:r>
          </a:p>
          <a:p>
            <a:pPr algn="ctr">
              <a:lnSpc>
                <a:spcPts val="2100"/>
              </a:lnSpc>
            </a:pPr>
            <a:endParaRPr lang="en-US" b="1" dirty="0">
              <a:latin typeface="Marianne" panose="02000000000000000000" pitchFamily="50" charset="0"/>
            </a:endParaRPr>
          </a:p>
        </p:txBody>
      </p:sp>
      <p:sp>
        <p:nvSpPr>
          <p:cNvPr id="29" name="Espace réservé du pied de page 7">
            <a:extLst>
              <a:ext uri="{FF2B5EF4-FFF2-40B4-BE49-F238E27FC236}">
                <a16:creationId xmlns:a16="http://schemas.microsoft.com/office/drawing/2014/main" id="{14628005-5137-3310-57D2-FB923D302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6084000" cy="360000"/>
          </a:xfrm>
        </p:spPr>
        <p:txBody>
          <a:bodyPr/>
          <a:lstStyle/>
          <a:p>
            <a:r>
              <a:rPr lang="fr-FR" sz="700" dirty="0">
                <a:latin typeface="Marianne" panose="02000000000000000000" pitchFamily="50" charset="0"/>
              </a:rPr>
              <a:t>Direction générale de la démocratie culturelle, des enseignements et de la recherche – Sous-direction des politiques transversales </a:t>
            </a:r>
          </a:p>
        </p:txBody>
      </p:sp>
      <p:sp>
        <p:nvSpPr>
          <p:cNvPr id="30" name="Espace réservé de la date 6">
            <a:extLst>
              <a:ext uri="{FF2B5EF4-FFF2-40B4-BE49-F238E27FC236}">
                <a16:creationId xmlns:a16="http://schemas.microsoft.com/office/drawing/2014/main" id="{D20EF510-74EF-0789-FF13-CE1F98062A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fld id="{4ADE435D-51D1-4D41-A899-48C128E04BD1}" type="datetime1">
              <a:rPr lang="fr-FR" cap="all" smtClean="0">
                <a:latin typeface="Marianne" panose="02000000000000000000" pitchFamily="50" charset="0"/>
              </a:rPr>
              <a:t>19/09/2025</a:t>
            </a:fld>
            <a:endParaRPr lang="fr-FR" cap="all" dirty="0">
              <a:latin typeface="Marianne" panose="02000000000000000000" pitchFamily="50" charset="0"/>
            </a:endParaRPr>
          </a:p>
        </p:txBody>
      </p:sp>
      <p:sp>
        <p:nvSpPr>
          <p:cNvPr id="31" name="Espace réservé du numéro de diapositive 21">
            <a:extLst>
              <a:ext uri="{FF2B5EF4-FFF2-40B4-BE49-F238E27FC236}">
                <a16:creationId xmlns:a16="http://schemas.microsoft.com/office/drawing/2014/main" id="{153437D9-AEA3-9651-5165-0B36886F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64000" y="4783500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50" charset="0"/>
              </a:rPr>
              <a:pPr/>
              <a:t>2</a:t>
            </a:fld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F858B5A-DE57-3AE1-02EB-3E0497734E90}"/>
              </a:ext>
            </a:extLst>
          </p:cNvPr>
          <p:cNvSpPr txBox="1"/>
          <p:nvPr/>
        </p:nvSpPr>
        <p:spPr>
          <a:xfrm>
            <a:off x="593512" y="1737931"/>
            <a:ext cx="784887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b="1" dirty="0">
                <a:latin typeface="Marianne" panose="02000000000000000000" pitchFamily="50" charset="0"/>
              </a:rPr>
              <a:t>CNESERAC</a:t>
            </a:r>
            <a:r>
              <a:rPr lang="fr-FR" b="1" dirty="0">
                <a:latin typeface="Marianne" panose="02000000000000000000" pitchFamily="50" charset="0"/>
              </a:rPr>
              <a:t> = </a:t>
            </a:r>
            <a:r>
              <a:rPr lang="fr-FR" sz="2000" b="1" dirty="0">
                <a:latin typeface="Marianne" panose="02000000000000000000" pitchFamily="50" charset="0"/>
              </a:rPr>
              <a:t>C</a:t>
            </a:r>
            <a:r>
              <a:rPr lang="fr-FR" dirty="0">
                <a:latin typeface="Marianne" panose="02000000000000000000" pitchFamily="50" charset="0"/>
              </a:rPr>
              <a:t>onseil</a:t>
            </a:r>
            <a:r>
              <a:rPr lang="fr-FR" b="1" dirty="0">
                <a:latin typeface="Marianne" panose="02000000000000000000" pitchFamily="50" charset="0"/>
              </a:rPr>
              <a:t> N</a:t>
            </a:r>
            <a:r>
              <a:rPr lang="fr-FR" dirty="0">
                <a:latin typeface="Marianne" panose="02000000000000000000" pitchFamily="50" charset="0"/>
              </a:rPr>
              <a:t>ational</a:t>
            </a:r>
            <a:r>
              <a:rPr lang="fr-FR" b="1" dirty="0">
                <a:latin typeface="Marianne" panose="02000000000000000000" pitchFamily="50" charset="0"/>
              </a:rPr>
              <a:t> </a:t>
            </a:r>
            <a:r>
              <a:rPr lang="fr-FR" dirty="0">
                <a:latin typeface="Marianne" panose="02000000000000000000" pitchFamily="50" charset="0"/>
              </a:rPr>
              <a:t>de</a:t>
            </a:r>
            <a:r>
              <a:rPr lang="fr-FR" b="1" dirty="0">
                <a:latin typeface="Marianne" panose="02000000000000000000" pitchFamily="50" charset="0"/>
              </a:rPr>
              <a:t> </a:t>
            </a:r>
            <a:r>
              <a:rPr lang="fr-FR" dirty="0">
                <a:latin typeface="Marianne" panose="02000000000000000000" pitchFamily="50" charset="0"/>
              </a:rPr>
              <a:t>l’</a:t>
            </a:r>
            <a:r>
              <a:rPr lang="fr-FR" b="1" dirty="0">
                <a:latin typeface="Marianne" panose="02000000000000000000" pitchFamily="50" charset="0"/>
              </a:rPr>
              <a:t>E</a:t>
            </a:r>
            <a:r>
              <a:rPr lang="fr-FR" dirty="0">
                <a:latin typeface="Marianne" panose="02000000000000000000" pitchFamily="50" charset="0"/>
              </a:rPr>
              <a:t>nseignement</a:t>
            </a:r>
            <a:r>
              <a:rPr lang="fr-FR" b="1" dirty="0">
                <a:latin typeface="Marianne" panose="02000000000000000000" pitchFamily="50" charset="0"/>
              </a:rPr>
              <a:t> S</a:t>
            </a:r>
            <a:r>
              <a:rPr lang="fr-FR" dirty="0">
                <a:latin typeface="Marianne" panose="02000000000000000000" pitchFamily="50" charset="0"/>
              </a:rPr>
              <a:t>upérieur</a:t>
            </a:r>
            <a:r>
              <a:rPr lang="fr-FR" b="1" dirty="0">
                <a:latin typeface="Marianne" panose="02000000000000000000" pitchFamily="50" charset="0"/>
              </a:rPr>
              <a:t> </a:t>
            </a:r>
            <a:r>
              <a:rPr lang="fr-FR" dirty="0">
                <a:latin typeface="Marianne" panose="02000000000000000000" pitchFamily="50" charset="0"/>
              </a:rPr>
              <a:t>et de la </a:t>
            </a:r>
            <a:r>
              <a:rPr lang="fr-FR" b="1" dirty="0">
                <a:latin typeface="Marianne" panose="02000000000000000000" pitchFamily="50" charset="0"/>
              </a:rPr>
              <a:t>R</a:t>
            </a:r>
            <a:r>
              <a:rPr lang="fr-FR" dirty="0">
                <a:latin typeface="Marianne" panose="02000000000000000000" pitchFamily="50" charset="0"/>
              </a:rPr>
              <a:t>echerche</a:t>
            </a:r>
            <a:r>
              <a:rPr lang="fr-FR" b="1" dirty="0">
                <a:latin typeface="Marianne" panose="02000000000000000000" pitchFamily="50" charset="0"/>
              </a:rPr>
              <a:t> A</a:t>
            </a:r>
            <a:r>
              <a:rPr lang="fr-FR" dirty="0">
                <a:latin typeface="Marianne" panose="02000000000000000000" pitchFamily="50" charset="0"/>
              </a:rPr>
              <a:t>rtistiques</a:t>
            </a:r>
            <a:r>
              <a:rPr lang="fr-FR" b="1" dirty="0">
                <a:latin typeface="Marianne" panose="02000000000000000000" pitchFamily="50" charset="0"/>
              </a:rPr>
              <a:t> et C</a:t>
            </a:r>
            <a:r>
              <a:rPr lang="fr-FR" dirty="0">
                <a:latin typeface="Marianne" panose="02000000000000000000" pitchFamily="50" charset="0"/>
              </a:rPr>
              <a:t>ulturels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sz="1400" dirty="0">
              <a:effectLst/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b="1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Instance consultative </a:t>
            </a: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composée des </a:t>
            </a:r>
            <a:r>
              <a:rPr lang="fr-FR" b="1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représentants des secteurs professionnels </a:t>
            </a: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et des </a:t>
            </a:r>
            <a:r>
              <a:rPr lang="fr-FR" b="1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représentants des élus des personnels et des étudiants </a:t>
            </a: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des établissements de l’enseignement supérieur et de la recherche Culture </a:t>
            </a:r>
            <a:r>
              <a:rPr lang="fr-FR" b="1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(ESRC). </a:t>
            </a:r>
          </a:p>
          <a:p>
            <a:pPr lvl="1" algn="just"/>
            <a:endParaRPr lang="fr-FR" sz="1400" dirty="0"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837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A704F-DACD-CA0B-C35A-53141DADD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11B35B1-41BA-F9E5-FCBB-BCA6B1C6B91C}"/>
              </a:ext>
            </a:extLst>
          </p:cNvPr>
          <p:cNvGrpSpPr/>
          <p:nvPr/>
        </p:nvGrpSpPr>
        <p:grpSpPr>
          <a:xfrm>
            <a:off x="360000" y="767462"/>
            <a:ext cx="8315896" cy="3944197"/>
            <a:chOff x="3364" y="0"/>
            <a:chExt cx="4275780" cy="5145061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F95F305E-AAED-97A0-625A-48CE78E3053C}"/>
                </a:ext>
              </a:extLst>
            </p:cNvPr>
            <p:cNvSpPr/>
            <p:nvPr/>
          </p:nvSpPr>
          <p:spPr>
            <a:xfrm>
              <a:off x="12913" y="0"/>
              <a:ext cx="4259503" cy="5078272"/>
            </a:xfrm>
            <a:prstGeom prst="rect">
              <a:avLst/>
            </a:prstGeom>
            <a:solidFill>
              <a:srgbClr val="63B1DB"/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</a:endParaRPr>
            </a:p>
          </p:txBody>
        </p:sp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30C68857-F5FC-C0C7-CCC7-E8C6BE680A39}"/>
                </a:ext>
              </a:extLst>
            </p:cNvPr>
            <p:cNvSpPr/>
            <p:nvPr/>
          </p:nvSpPr>
          <p:spPr>
            <a:xfrm>
              <a:off x="3364" y="1104412"/>
              <a:ext cx="4275780" cy="4040649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  <a:latin typeface="Marianne" panose="02000000000000000000" pitchFamily="50" charset="0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280F71CC-D02F-5A31-2D29-2DEF8F109F41}"/>
              </a:ext>
            </a:extLst>
          </p:cNvPr>
          <p:cNvSpPr txBox="1"/>
          <p:nvPr/>
        </p:nvSpPr>
        <p:spPr>
          <a:xfrm>
            <a:off x="179513" y="853073"/>
            <a:ext cx="8200796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arianne" panose="02000000000000000000" pitchFamily="50" charset="0"/>
              </a:rPr>
              <a:t>Qu’est-ce que le CNESERAC  ?</a:t>
            </a:r>
          </a:p>
          <a:p>
            <a:pPr algn="ctr">
              <a:lnSpc>
                <a:spcPts val="2100"/>
              </a:lnSpc>
            </a:pPr>
            <a:endParaRPr lang="en-US" b="1" dirty="0">
              <a:latin typeface="Marianne" panose="02000000000000000000" pitchFamily="50" charset="0"/>
            </a:endParaRPr>
          </a:p>
        </p:txBody>
      </p:sp>
      <p:sp>
        <p:nvSpPr>
          <p:cNvPr id="29" name="Espace réservé du pied de page 7">
            <a:extLst>
              <a:ext uri="{FF2B5EF4-FFF2-40B4-BE49-F238E27FC236}">
                <a16:creationId xmlns:a16="http://schemas.microsoft.com/office/drawing/2014/main" id="{3DAD3523-C859-A2DC-5BD8-FFF8CF4CC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6084000" cy="360000"/>
          </a:xfrm>
        </p:spPr>
        <p:txBody>
          <a:bodyPr/>
          <a:lstStyle/>
          <a:p>
            <a:r>
              <a:rPr lang="fr-FR" sz="700" dirty="0">
                <a:latin typeface="Marianne" panose="02000000000000000000" pitchFamily="50" charset="0"/>
              </a:rPr>
              <a:t>Direction générale de la démocratie culturelle, des enseignements et de la recherche - Sous-direction des politiques transversales </a:t>
            </a:r>
          </a:p>
        </p:txBody>
      </p:sp>
      <p:sp>
        <p:nvSpPr>
          <p:cNvPr id="30" name="Espace réservé de la date 6">
            <a:extLst>
              <a:ext uri="{FF2B5EF4-FFF2-40B4-BE49-F238E27FC236}">
                <a16:creationId xmlns:a16="http://schemas.microsoft.com/office/drawing/2014/main" id="{0EB5D405-0315-92D4-650C-014C4A91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fld id="{4ADE435D-51D1-4D41-A899-48C128E04BD1}" type="datetime1">
              <a:rPr lang="fr-FR" cap="all" smtClean="0">
                <a:latin typeface="Marianne" panose="02000000000000000000" pitchFamily="50" charset="0"/>
              </a:rPr>
              <a:t>19/09/2025</a:t>
            </a:fld>
            <a:endParaRPr lang="fr-FR" cap="all" dirty="0">
              <a:latin typeface="Marianne" panose="02000000000000000000" pitchFamily="50" charset="0"/>
            </a:endParaRPr>
          </a:p>
        </p:txBody>
      </p:sp>
      <p:sp>
        <p:nvSpPr>
          <p:cNvPr id="31" name="Espace réservé du numéro de diapositive 21">
            <a:extLst>
              <a:ext uri="{FF2B5EF4-FFF2-40B4-BE49-F238E27FC236}">
                <a16:creationId xmlns:a16="http://schemas.microsoft.com/office/drawing/2014/main" id="{2DAC8FE7-244D-AC02-FBED-5FB8999EE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64000" y="4783500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50" charset="0"/>
              </a:rPr>
              <a:pPr/>
              <a:t>3</a:t>
            </a:fld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1E8CCE2-6F9F-20AB-498F-572DE04FAF67}"/>
              </a:ext>
            </a:extLst>
          </p:cNvPr>
          <p:cNvSpPr txBox="1"/>
          <p:nvPr/>
        </p:nvSpPr>
        <p:spPr>
          <a:xfrm>
            <a:off x="512865" y="1614103"/>
            <a:ext cx="784887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u="sng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Textes fondateurs </a:t>
            </a:r>
            <a:r>
              <a:rPr lang="fr-FR" b="1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fr-FR" b="1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fr-FR" sz="1600" b="1" dirty="0"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Loi n° 2016-925 du 7 juillet 2016 </a:t>
            </a: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relative à la liberté de la création, à l'architecture et au patrimoine dite loi LCAP (article L. 239-1 du code de l’éducation)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Décret 2017-77 </a:t>
            </a:r>
            <a:r>
              <a:rPr lang="fr-FR" b="1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du 4 mai 2017 </a:t>
            </a: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relatif au CNESERAC (articles D. 239-1 à D. 239-18 du code de l’éducation)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Arrêté du 28 mai 2019 </a:t>
            </a: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fixant le règlement intérieur du CNESERAC</a:t>
            </a:r>
            <a:endParaRPr lang="fr-FR" dirty="0">
              <a:effectLst/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219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1BFCC-289A-CC65-5457-A5124A77D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E77632C-8293-D24B-0A4C-2B7365199E85}"/>
              </a:ext>
            </a:extLst>
          </p:cNvPr>
          <p:cNvGrpSpPr/>
          <p:nvPr/>
        </p:nvGrpSpPr>
        <p:grpSpPr>
          <a:xfrm>
            <a:off x="360000" y="767462"/>
            <a:ext cx="8315896" cy="3944197"/>
            <a:chOff x="3364" y="0"/>
            <a:chExt cx="4275780" cy="5145061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75A45E21-7DD7-082C-D203-B0AD7CC8B50D}"/>
                </a:ext>
              </a:extLst>
            </p:cNvPr>
            <p:cNvSpPr/>
            <p:nvPr/>
          </p:nvSpPr>
          <p:spPr>
            <a:xfrm>
              <a:off x="12913" y="0"/>
              <a:ext cx="4259503" cy="5078272"/>
            </a:xfrm>
            <a:prstGeom prst="rect">
              <a:avLst/>
            </a:prstGeom>
            <a:solidFill>
              <a:srgbClr val="91DFB1"/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</a:endParaRPr>
            </a:p>
          </p:txBody>
        </p:sp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66D17606-7404-4541-81C5-5D311393F917}"/>
                </a:ext>
              </a:extLst>
            </p:cNvPr>
            <p:cNvSpPr/>
            <p:nvPr/>
          </p:nvSpPr>
          <p:spPr>
            <a:xfrm>
              <a:off x="3364" y="1104412"/>
              <a:ext cx="4275780" cy="4040649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  <a:latin typeface="Marianne" panose="02000000000000000000" pitchFamily="50" charset="0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90BDD3EB-D327-7C5E-5907-808E4FB4146A}"/>
              </a:ext>
            </a:extLst>
          </p:cNvPr>
          <p:cNvSpPr txBox="1"/>
          <p:nvPr/>
        </p:nvSpPr>
        <p:spPr>
          <a:xfrm>
            <a:off x="530576" y="853073"/>
            <a:ext cx="7056784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arianne" panose="02000000000000000000" pitchFamily="50" charset="0"/>
              </a:rPr>
              <a:t>Contexte et historique</a:t>
            </a:r>
          </a:p>
          <a:p>
            <a:pPr algn="ctr">
              <a:lnSpc>
                <a:spcPts val="2100"/>
              </a:lnSpc>
            </a:pPr>
            <a:endParaRPr lang="en-US" b="1" dirty="0">
              <a:latin typeface="Marianne" panose="02000000000000000000" pitchFamily="50" charset="0"/>
            </a:endParaRPr>
          </a:p>
        </p:txBody>
      </p:sp>
      <p:sp>
        <p:nvSpPr>
          <p:cNvPr id="29" name="Espace réservé du pied de page 7">
            <a:extLst>
              <a:ext uri="{FF2B5EF4-FFF2-40B4-BE49-F238E27FC236}">
                <a16:creationId xmlns:a16="http://schemas.microsoft.com/office/drawing/2014/main" id="{C33B91F3-65BD-3233-4140-5C39A0AB1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6084000" cy="360000"/>
          </a:xfrm>
        </p:spPr>
        <p:txBody>
          <a:bodyPr/>
          <a:lstStyle/>
          <a:p>
            <a:r>
              <a:rPr lang="fr-FR" sz="700" dirty="0">
                <a:latin typeface="Marianne" panose="02000000000000000000" pitchFamily="50" charset="0"/>
              </a:rPr>
              <a:t>Direction générale de la démocratie culturelle, des enseignements et de la recherche - Sous-direction des politiques transversales </a:t>
            </a:r>
          </a:p>
        </p:txBody>
      </p:sp>
      <p:sp>
        <p:nvSpPr>
          <p:cNvPr id="30" name="Espace réservé de la date 6">
            <a:extLst>
              <a:ext uri="{FF2B5EF4-FFF2-40B4-BE49-F238E27FC236}">
                <a16:creationId xmlns:a16="http://schemas.microsoft.com/office/drawing/2014/main" id="{6711D8C2-F261-DF74-EFD2-57CDF87E90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fld id="{4ADE435D-51D1-4D41-A899-48C128E04BD1}" type="datetime1">
              <a:rPr lang="fr-FR" cap="all" smtClean="0">
                <a:latin typeface="Marianne" panose="02000000000000000000" pitchFamily="50" charset="0"/>
              </a:rPr>
              <a:t>19/09/2025</a:t>
            </a:fld>
            <a:endParaRPr lang="fr-FR" cap="all" dirty="0">
              <a:latin typeface="Marianne" panose="02000000000000000000" pitchFamily="50" charset="0"/>
            </a:endParaRPr>
          </a:p>
        </p:txBody>
      </p:sp>
      <p:sp>
        <p:nvSpPr>
          <p:cNvPr id="31" name="Espace réservé du numéro de diapositive 21">
            <a:extLst>
              <a:ext uri="{FF2B5EF4-FFF2-40B4-BE49-F238E27FC236}">
                <a16:creationId xmlns:a16="http://schemas.microsoft.com/office/drawing/2014/main" id="{9D70C6E5-D281-BD13-E571-6417F5CAA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64000" y="4783500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50" charset="0"/>
              </a:rPr>
              <a:pPr/>
              <a:t>4</a:t>
            </a:fld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F1D1533-71CE-33CD-FCD2-AED1F6AC394F}"/>
              </a:ext>
            </a:extLst>
          </p:cNvPr>
          <p:cNvSpPr txBox="1"/>
          <p:nvPr/>
        </p:nvSpPr>
        <p:spPr>
          <a:xfrm>
            <a:off x="611560" y="1707654"/>
            <a:ext cx="777686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latin typeface="Marianne" panose="02000000000000000000" pitchFamily="50" charset="0"/>
              </a:rPr>
              <a:t>Création de l’instance en 2016 - 3 ans après la Loi Fioraso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sz="1600" dirty="0">
              <a:latin typeface="Marianne" panose="02000000000000000000" pitchFamily="50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b="1" u="sng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Motivations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Mettre en place une </a:t>
            </a:r>
            <a:r>
              <a:rPr lang="fr-FR" b="1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représentation et une concertation spécifique</a:t>
            </a: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 aux différents acteurs des établissements sous tutelle du ministère de la Culture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Incarner la </a:t>
            </a:r>
            <a:r>
              <a:rPr lang="fr-FR" b="1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singularité du réseau </a:t>
            </a: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et notamment les liens forts avec les secteurs professionnels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Renforcer la </a:t>
            </a:r>
            <a:r>
              <a:rPr lang="fr-FR" b="1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cohérence du réseau </a:t>
            </a: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des établissements </a:t>
            </a:r>
          </a:p>
          <a:p>
            <a:pPr lvl="1"/>
            <a:endParaRPr lang="fr-FR" sz="1400" dirty="0"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0829860-F41D-1361-3BFA-9A5505B209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2282207"/>
            <a:ext cx="323116" cy="32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5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D35FC-1938-D595-2757-ADCD2E314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784CAC9-A850-B272-CAE2-82BDF63316C8}"/>
              </a:ext>
            </a:extLst>
          </p:cNvPr>
          <p:cNvGrpSpPr/>
          <p:nvPr/>
        </p:nvGrpSpPr>
        <p:grpSpPr>
          <a:xfrm>
            <a:off x="360000" y="767462"/>
            <a:ext cx="8315896" cy="3944197"/>
            <a:chOff x="3364" y="0"/>
            <a:chExt cx="4275780" cy="5145061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80DCBBE5-5DDB-5AB3-C8EC-A2CEDF54D890}"/>
                </a:ext>
              </a:extLst>
            </p:cNvPr>
            <p:cNvSpPr/>
            <p:nvPr/>
          </p:nvSpPr>
          <p:spPr>
            <a:xfrm>
              <a:off x="12913" y="0"/>
              <a:ext cx="4259503" cy="5078272"/>
            </a:xfrm>
            <a:prstGeom prst="rect">
              <a:avLst/>
            </a:prstGeom>
            <a:solidFill>
              <a:srgbClr val="91DFB1"/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</a:endParaRPr>
            </a:p>
          </p:txBody>
        </p:sp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D0A3B9B6-7F67-F6AA-A114-853DE8DAE7DF}"/>
                </a:ext>
              </a:extLst>
            </p:cNvPr>
            <p:cNvSpPr/>
            <p:nvPr/>
          </p:nvSpPr>
          <p:spPr>
            <a:xfrm>
              <a:off x="3364" y="1104412"/>
              <a:ext cx="4275780" cy="4040649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  <a:latin typeface="Marianne" panose="02000000000000000000" pitchFamily="50" charset="0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B033AE00-DD91-9BB5-FFA1-9D848A07754A}"/>
              </a:ext>
            </a:extLst>
          </p:cNvPr>
          <p:cNvSpPr txBox="1"/>
          <p:nvPr/>
        </p:nvSpPr>
        <p:spPr>
          <a:xfrm>
            <a:off x="530576" y="853073"/>
            <a:ext cx="7056784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arianne" panose="02000000000000000000" pitchFamily="50" charset="0"/>
              </a:rPr>
              <a:t>Contexte et historique</a:t>
            </a:r>
          </a:p>
          <a:p>
            <a:pPr algn="ctr">
              <a:lnSpc>
                <a:spcPts val="2100"/>
              </a:lnSpc>
            </a:pPr>
            <a:endParaRPr lang="en-US" b="1" dirty="0">
              <a:latin typeface="Marianne" panose="02000000000000000000" pitchFamily="50" charset="0"/>
            </a:endParaRPr>
          </a:p>
        </p:txBody>
      </p:sp>
      <p:sp>
        <p:nvSpPr>
          <p:cNvPr id="29" name="Espace réservé du pied de page 7">
            <a:extLst>
              <a:ext uri="{FF2B5EF4-FFF2-40B4-BE49-F238E27FC236}">
                <a16:creationId xmlns:a16="http://schemas.microsoft.com/office/drawing/2014/main" id="{3EFFB187-04C5-175D-3938-4EB3A3B25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6084000" cy="360000"/>
          </a:xfrm>
        </p:spPr>
        <p:txBody>
          <a:bodyPr/>
          <a:lstStyle/>
          <a:p>
            <a:r>
              <a:rPr lang="fr-FR" sz="700" dirty="0">
                <a:latin typeface="Marianne" panose="02000000000000000000" pitchFamily="50" charset="0"/>
              </a:rPr>
              <a:t>Direction générale de la démocratie culturelle, des enseignements et de la recherche - Sous-direction des politiques transversales </a:t>
            </a:r>
          </a:p>
        </p:txBody>
      </p:sp>
      <p:sp>
        <p:nvSpPr>
          <p:cNvPr id="30" name="Espace réservé de la date 6">
            <a:extLst>
              <a:ext uri="{FF2B5EF4-FFF2-40B4-BE49-F238E27FC236}">
                <a16:creationId xmlns:a16="http://schemas.microsoft.com/office/drawing/2014/main" id="{A4B270CF-35F2-5BCF-F7D0-6ADA1340A5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fld id="{4ADE435D-51D1-4D41-A899-48C128E04BD1}" type="datetime1">
              <a:rPr lang="fr-FR" cap="all" smtClean="0">
                <a:latin typeface="Marianne" panose="02000000000000000000" pitchFamily="50" charset="0"/>
              </a:rPr>
              <a:t>19/09/2025</a:t>
            </a:fld>
            <a:endParaRPr lang="fr-FR" cap="all" dirty="0">
              <a:latin typeface="Marianne" panose="02000000000000000000" pitchFamily="50" charset="0"/>
            </a:endParaRPr>
          </a:p>
        </p:txBody>
      </p:sp>
      <p:sp>
        <p:nvSpPr>
          <p:cNvPr id="31" name="Espace réservé du numéro de diapositive 21">
            <a:extLst>
              <a:ext uri="{FF2B5EF4-FFF2-40B4-BE49-F238E27FC236}">
                <a16:creationId xmlns:a16="http://schemas.microsoft.com/office/drawing/2014/main" id="{88B82DD9-F1B9-8FFA-B612-1F36ECE97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64000" y="4783500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50" charset="0"/>
              </a:rPr>
              <a:pPr/>
              <a:t>5</a:t>
            </a:fld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1AABA2-22B6-79D0-15E9-0966E3D6386B}"/>
              </a:ext>
            </a:extLst>
          </p:cNvPr>
          <p:cNvSpPr txBox="1"/>
          <p:nvPr/>
        </p:nvSpPr>
        <p:spPr>
          <a:xfrm>
            <a:off x="611560" y="1707654"/>
            <a:ext cx="777686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fr-FR" sz="1600" dirty="0">
              <a:latin typeface="Marianne" panose="02000000000000000000" pitchFamily="50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u="sng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Objectifs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Rendre </a:t>
            </a:r>
            <a:r>
              <a:rPr lang="fr-FR" b="1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légitimes les positions du ministère </a:t>
            </a: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sur les orientations stratégiques à adopter </a:t>
            </a:r>
            <a:r>
              <a:rPr lang="fr-FR" b="1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(stratégies ministérielles)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Instruire les questions d’enseignement supérieur propres aux différents secteurs et </a:t>
            </a:r>
            <a:r>
              <a:rPr lang="fr-FR" b="1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conduire les processus consultatifs préalables aux décisions opérationnelles </a:t>
            </a: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(procédures d’accréditation) </a:t>
            </a:r>
          </a:p>
          <a:p>
            <a:pPr lvl="1"/>
            <a:endParaRPr lang="fr-FR" sz="1400" dirty="0"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74EE646-8E79-E266-6BAB-EC181F433F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995686"/>
            <a:ext cx="323116" cy="32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326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9F4F5-3CBF-75C3-36F8-DD7307B04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D95FC12-062E-2235-6FA5-C0AA1C769FF5}"/>
              </a:ext>
            </a:extLst>
          </p:cNvPr>
          <p:cNvGrpSpPr/>
          <p:nvPr/>
        </p:nvGrpSpPr>
        <p:grpSpPr>
          <a:xfrm>
            <a:off x="360000" y="767462"/>
            <a:ext cx="8315896" cy="3944197"/>
            <a:chOff x="3364" y="0"/>
            <a:chExt cx="4275780" cy="5145061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FEE037D0-0FB3-0292-2B6E-3984C601AFD2}"/>
                </a:ext>
              </a:extLst>
            </p:cNvPr>
            <p:cNvSpPr/>
            <p:nvPr/>
          </p:nvSpPr>
          <p:spPr>
            <a:xfrm>
              <a:off x="12913" y="0"/>
              <a:ext cx="4259503" cy="5078272"/>
            </a:xfrm>
            <a:prstGeom prst="rect">
              <a:avLst/>
            </a:prstGeom>
            <a:solidFill>
              <a:srgbClr val="F8D389"/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</a:endParaRPr>
            </a:p>
          </p:txBody>
        </p:sp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366B3C0F-FBE1-C1E4-4429-27FE20FA03D9}"/>
                </a:ext>
              </a:extLst>
            </p:cNvPr>
            <p:cNvSpPr/>
            <p:nvPr/>
          </p:nvSpPr>
          <p:spPr>
            <a:xfrm>
              <a:off x="3364" y="1104412"/>
              <a:ext cx="4275780" cy="4040649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  <a:latin typeface="Marianne" panose="02000000000000000000" pitchFamily="50" charset="0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CF4D46D7-87CF-9583-09BD-78D67AF07C02}"/>
              </a:ext>
            </a:extLst>
          </p:cNvPr>
          <p:cNvSpPr txBox="1"/>
          <p:nvPr/>
        </p:nvSpPr>
        <p:spPr>
          <a:xfrm>
            <a:off x="496586" y="843558"/>
            <a:ext cx="6336704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arianne" panose="02000000000000000000" pitchFamily="50" charset="0"/>
              </a:rPr>
              <a:t>Missions</a:t>
            </a:r>
          </a:p>
          <a:p>
            <a:pPr>
              <a:lnSpc>
                <a:spcPts val="2100"/>
              </a:lnSpc>
            </a:pPr>
            <a:endParaRPr lang="en-US" b="1" dirty="0">
              <a:latin typeface="Marianne" panose="02000000000000000000" pitchFamily="50" charset="0"/>
            </a:endParaRPr>
          </a:p>
        </p:txBody>
      </p:sp>
      <p:sp>
        <p:nvSpPr>
          <p:cNvPr id="29" name="Espace réservé du pied de page 7">
            <a:extLst>
              <a:ext uri="{FF2B5EF4-FFF2-40B4-BE49-F238E27FC236}">
                <a16:creationId xmlns:a16="http://schemas.microsoft.com/office/drawing/2014/main" id="{6F7BF3AA-6AFA-2CDD-C90C-9B5587639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6084000" cy="360000"/>
          </a:xfrm>
        </p:spPr>
        <p:txBody>
          <a:bodyPr/>
          <a:lstStyle/>
          <a:p>
            <a:r>
              <a:rPr lang="fr-FR" sz="700" dirty="0">
                <a:latin typeface="Marianne" panose="02000000000000000000" pitchFamily="50" charset="0"/>
              </a:rPr>
              <a:t>Direction générale de la démocratie culturelle, des enseignements et de la recherche - Sous-direction des politiques transversales </a:t>
            </a:r>
          </a:p>
        </p:txBody>
      </p:sp>
      <p:sp>
        <p:nvSpPr>
          <p:cNvPr id="30" name="Espace réservé de la date 6">
            <a:extLst>
              <a:ext uri="{FF2B5EF4-FFF2-40B4-BE49-F238E27FC236}">
                <a16:creationId xmlns:a16="http://schemas.microsoft.com/office/drawing/2014/main" id="{DBBE96C9-15AA-8BFD-0496-65FF077070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fld id="{4ADE435D-51D1-4D41-A899-48C128E04BD1}" type="datetime1">
              <a:rPr lang="fr-FR" cap="all" smtClean="0">
                <a:latin typeface="Marianne" panose="02000000000000000000" pitchFamily="50" charset="0"/>
              </a:rPr>
              <a:t>19/09/2025</a:t>
            </a:fld>
            <a:endParaRPr lang="fr-FR" cap="all" dirty="0">
              <a:latin typeface="Marianne" panose="02000000000000000000" pitchFamily="50" charset="0"/>
            </a:endParaRPr>
          </a:p>
        </p:txBody>
      </p:sp>
      <p:sp>
        <p:nvSpPr>
          <p:cNvPr id="31" name="Espace réservé du numéro de diapositive 21">
            <a:extLst>
              <a:ext uri="{FF2B5EF4-FFF2-40B4-BE49-F238E27FC236}">
                <a16:creationId xmlns:a16="http://schemas.microsoft.com/office/drawing/2014/main" id="{3950E7EE-58DF-0D89-A2FD-764E3360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64000" y="4783500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50" charset="0"/>
              </a:rPr>
              <a:pPr/>
              <a:t>6</a:t>
            </a:fld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2CD57D-C82F-ACE7-C3F7-CF8A1E68F7F2}"/>
              </a:ext>
            </a:extLst>
          </p:cNvPr>
          <p:cNvSpPr txBox="1"/>
          <p:nvPr/>
        </p:nvSpPr>
        <p:spPr>
          <a:xfrm>
            <a:off x="593512" y="1737931"/>
            <a:ext cx="784887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arenR"/>
            </a:pPr>
            <a:r>
              <a:rPr lang="fr-FR" sz="1600" b="1" dirty="0">
                <a:latin typeface="Marianne" panose="02000000000000000000" pitchFamily="50" charset="0"/>
              </a:rPr>
              <a:t>Consultation sur les questions relatives aux missions confiées aux établissements de l’ESRC et notamment :</a:t>
            </a:r>
          </a:p>
          <a:p>
            <a:pPr algn="just"/>
            <a:endParaRPr lang="fr-FR" sz="1600" b="1" dirty="0">
              <a:latin typeface="Marianne" panose="02000000000000000000" pitchFamily="50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600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Les </a:t>
            </a:r>
            <a:r>
              <a:rPr lang="fr-FR" sz="1600" b="1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emplois et les moyens financiers </a:t>
            </a:r>
            <a:r>
              <a:rPr lang="fr-FR" sz="1600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alloués par le ministère de la Culture aux activités d’enseignement et de recherche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600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fr-FR" sz="1600" b="1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participation des établissements aux regroupements universitaires </a:t>
            </a:r>
            <a:r>
              <a:rPr lang="fr-FR" sz="1600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(régis par les articles L. 712-2 et suivants du code de l’éducation)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600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Les orientations générales des contrats pluriannuels signés entre l’État et les établissements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1200" dirty="0">
              <a:effectLst/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fr-FR" sz="1200" dirty="0">
              <a:effectLst/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fr-FR" sz="1200" dirty="0">
              <a:effectLst/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just"/>
            <a:endParaRPr lang="fr-FR" sz="1400" dirty="0"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028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177FC-74F7-A725-23E7-16BE2312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D93C910-02DB-3E17-8C76-FF61E3432CEA}"/>
              </a:ext>
            </a:extLst>
          </p:cNvPr>
          <p:cNvGrpSpPr/>
          <p:nvPr/>
        </p:nvGrpSpPr>
        <p:grpSpPr>
          <a:xfrm>
            <a:off x="360000" y="767462"/>
            <a:ext cx="8315896" cy="3944197"/>
            <a:chOff x="3364" y="0"/>
            <a:chExt cx="4275780" cy="5145061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EBA265D5-7CDF-19E7-4ADB-B3D7DFF193D1}"/>
                </a:ext>
              </a:extLst>
            </p:cNvPr>
            <p:cNvSpPr/>
            <p:nvPr/>
          </p:nvSpPr>
          <p:spPr>
            <a:xfrm>
              <a:off x="12913" y="0"/>
              <a:ext cx="4259503" cy="5078272"/>
            </a:xfrm>
            <a:prstGeom prst="rect">
              <a:avLst/>
            </a:prstGeom>
            <a:solidFill>
              <a:srgbClr val="F8D389"/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</a:endParaRPr>
            </a:p>
          </p:txBody>
        </p:sp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B9B0FD66-4D00-D7A9-501A-B093955595DC}"/>
                </a:ext>
              </a:extLst>
            </p:cNvPr>
            <p:cNvSpPr/>
            <p:nvPr/>
          </p:nvSpPr>
          <p:spPr>
            <a:xfrm>
              <a:off x="3364" y="1104412"/>
              <a:ext cx="4275780" cy="4040649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  <a:latin typeface="Marianne" panose="02000000000000000000" pitchFamily="50" charset="0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A7006B0C-53D9-547A-3D55-0F4437F81813}"/>
              </a:ext>
            </a:extLst>
          </p:cNvPr>
          <p:cNvSpPr txBox="1"/>
          <p:nvPr/>
        </p:nvSpPr>
        <p:spPr>
          <a:xfrm>
            <a:off x="496586" y="843558"/>
            <a:ext cx="6336704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arianne" panose="02000000000000000000" pitchFamily="50" charset="0"/>
              </a:rPr>
              <a:t>Missions</a:t>
            </a:r>
          </a:p>
          <a:p>
            <a:pPr>
              <a:lnSpc>
                <a:spcPts val="2100"/>
              </a:lnSpc>
            </a:pPr>
            <a:endParaRPr lang="en-US" b="1" dirty="0">
              <a:latin typeface="Marianne" panose="02000000000000000000" pitchFamily="50" charset="0"/>
            </a:endParaRPr>
          </a:p>
        </p:txBody>
      </p:sp>
      <p:sp>
        <p:nvSpPr>
          <p:cNvPr id="29" name="Espace réservé du pied de page 7">
            <a:extLst>
              <a:ext uri="{FF2B5EF4-FFF2-40B4-BE49-F238E27FC236}">
                <a16:creationId xmlns:a16="http://schemas.microsoft.com/office/drawing/2014/main" id="{A50BD8A4-19C3-36ED-62CB-F3E699FB9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6084000" cy="360000"/>
          </a:xfrm>
        </p:spPr>
        <p:txBody>
          <a:bodyPr/>
          <a:lstStyle/>
          <a:p>
            <a:r>
              <a:rPr lang="fr-FR" sz="700" dirty="0">
                <a:latin typeface="Marianne" panose="02000000000000000000" pitchFamily="50" charset="0"/>
              </a:rPr>
              <a:t>Direction générale de la démocratie culturelle, des enseignements et de la recherche - Sous-direction des politiques transversales </a:t>
            </a:r>
          </a:p>
        </p:txBody>
      </p:sp>
      <p:sp>
        <p:nvSpPr>
          <p:cNvPr id="30" name="Espace réservé de la date 6">
            <a:extLst>
              <a:ext uri="{FF2B5EF4-FFF2-40B4-BE49-F238E27FC236}">
                <a16:creationId xmlns:a16="http://schemas.microsoft.com/office/drawing/2014/main" id="{C676BA9D-6032-7FF6-3A8E-C43B402D43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fld id="{4ADE435D-51D1-4D41-A899-48C128E04BD1}" type="datetime1">
              <a:rPr lang="fr-FR" cap="all" smtClean="0">
                <a:latin typeface="Marianne" panose="02000000000000000000" pitchFamily="50" charset="0"/>
              </a:rPr>
              <a:t>19/09/2025</a:t>
            </a:fld>
            <a:endParaRPr lang="fr-FR" cap="all" dirty="0">
              <a:latin typeface="Marianne" panose="02000000000000000000" pitchFamily="50" charset="0"/>
            </a:endParaRPr>
          </a:p>
        </p:txBody>
      </p:sp>
      <p:sp>
        <p:nvSpPr>
          <p:cNvPr id="31" name="Espace réservé du numéro de diapositive 21">
            <a:extLst>
              <a:ext uri="{FF2B5EF4-FFF2-40B4-BE49-F238E27FC236}">
                <a16:creationId xmlns:a16="http://schemas.microsoft.com/office/drawing/2014/main" id="{F2DF8AB7-6BC4-6D4E-F073-366A813DE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64000" y="4783500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50" charset="0"/>
              </a:rPr>
              <a:pPr/>
              <a:t>7</a:t>
            </a:fld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A568E97-D98E-55DC-3868-E35323DAA8A6}"/>
              </a:ext>
            </a:extLst>
          </p:cNvPr>
          <p:cNvSpPr txBox="1"/>
          <p:nvPr/>
        </p:nvSpPr>
        <p:spPr>
          <a:xfrm>
            <a:off x="496586" y="1800257"/>
            <a:ext cx="784887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latin typeface="Marianne" panose="02000000000000000000" pitchFamily="50" charset="0"/>
              </a:rPr>
              <a:t>2) Garantie de la cohérence des formations et de la recherche Culture </a:t>
            </a:r>
            <a:r>
              <a:rPr lang="fr-FR" sz="1600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au regard des enjeux des secteurs professionnels concernés </a:t>
            </a:r>
          </a:p>
          <a:p>
            <a:pPr algn="just"/>
            <a:r>
              <a:rPr lang="fr-FR" sz="1600" b="1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 	procédures d’accréditation.</a:t>
            </a:r>
            <a:endParaRPr lang="fr-FR" sz="1600" b="1" dirty="0">
              <a:latin typeface="Marianne" panose="02000000000000000000" pitchFamily="50" charset="0"/>
            </a:endParaRPr>
          </a:p>
          <a:p>
            <a:pPr algn="just"/>
            <a:endParaRPr lang="fr-FR" sz="1600" b="1" dirty="0">
              <a:latin typeface="Marianne" panose="02000000000000000000" pitchFamily="50" charset="0"/>
            </a:endParaRPr>
          </a:p>
          <a:p>
            <a:pPr algn="just"/>
            <a:r>
              <a:rPr lang="fr-FR" sz="1600" b="1" dirty="0">
                <a:latin typeface="Marianne" panose="02000000000000000000" pitchFamily="50" charset="0"/>
              </a:rPr>
              <a:t>3) Consultation sur les projets de textes législatifs ou règlementaires (ESRC)</a:t>
            </a:r>
          </a:p>
          <a:p>
            <a:pPr algn="just"/>
            <a:endParaRPr lang="fr-FR" sz="1600" b="1" dirty="0">
              <a:latin typeface="Marianne" panose="02000000000000000000" pitchFamily="50" charset="0"/>
            </a:endParaRPr>
          </a:p>
          <a:p>
            <a:pPr algn="just"/>
            <a:r>
              <a:rPr lang="fr-FR" sz="1600" b="1" dirty="0">
                <a:latin typeface="Marianne" panose="02000000000000000000" pitchFamily="50" charset="0"/>
              </a:rPr>
              <a:t>4) Proposition sur toute question relative à son domaine de compétences</a:t>
            </a:r>
          </a:p>
          <a:p>
            <a:pPr algn="just"/>
            <a:endParaRPr lang="fr-FR" sz="1600" b="1" dirty="0">
              <a:latin typeface="Marianne" panose="02000000000000000000" pitchFamily="50" charset="0"/>
            </a:endParaRPr>
          </a:p>
          <a:p>
            <a:pPr algn="just"/>
            <a:r>
              <a:rPr lang="fr-FR" sz="1600" b="1" dirty="0">
                <a:latin typeface="Marianne" panose="02000000000000000000" pitchFamily="50" charset="0"/>
              </a:rPr>
              <a:t>5) Présentation d’un rapport public annuel sur l’état de l’ESRC</a:t>
            </a:r>
          </a:p>
          <a:p>
            <a:pPr algn="just"/>
            <a:endParaRPr lang="fr-FR" sz="1200" dirty="0">
              <a:effectLst/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just"/>
            <a:endParaRPr lang="fr-FR" sz="1400" dirty="0"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35EA1CDC-7F08-65D7-9A14-8723288D978B}"/>
              </a:ext>
            </a:extLst>
          </p:cNvPr>
          <p:cNvSpPr/>
          <p:nvPr/>
        </p:nvSpPr>
        <p:spPr>
          <a:xfrm>
            <a:off x="1115616" y="2456426"/>
            <a:ext cx="288032" cy="8506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1719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38EED-D286-8878-304D-0621481A5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56398CD-1A89-5909-59F2-AFB6A111172F}"/>
              </a:ext>
            </a:extLst>
          </p:cNvPr>
          <p:cNvGrpSpPr/>
          <p:nvPr/>
        </p:nvGrpSpPr>
        <p:grpSpPr>
          <a:xfrm>
            <a:off x="360000" y="767462"/>
            <a:ext cx="8315896" cy="3944197"/>
            <a:chOff x="3364" y="0"/>
            <a:chExt cx="4275780" cy="5145061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2A8CE966-C67F-90E2-0960-7352A3C96578}"/>
                </a:ext>
              </a:extLst>
            </p:cNvPr>
            <p:cNvSpPr/>
            <p:nvPr/>
          </p:nvSpPr>
          <p:spPr>
            <a:xfrm>
              <a:off x="12913" y="0"/>
              <a:ext cx="4259503" cy="5078272"/>
            </a:xfrm>
            <a:prstGeom prst="rect">
              <a:avLst/>
            </a:prstGeom>
            <a:solidFill>
              <a:srgbClr val="63B1DB"/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</a:endParaRPr>
            </a:p>
          </p:txBody>
        </p:sp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635B6FDC-AE00-F37A-C7CE-9B3B83DDFE33}"/>
                </a:ext>
              </a:extLst>
            </p:cNvPr>
            <p:cNvSpPr/>
            <p:nvPr/>
          </p:nvSpPr>
          <p:spPr>
            <a:xfrm>
              <a:off x="3364" y="1104412"/>
              <a:ext cx="4275780" cy="4040649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  <a:latin typeface="Marianne" panose="02000000000000000000" pitchFamily="50" charset="0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866E34ED-5AC4-0617-DA35-3F1BC175E34A}"/>
              </a:ext>
            </a:extLst>
          </p:cNvPr>
          <p:cNvSpPr txBox="1"/>
          <p:nvPr/>
        </p:nvSpPr>
        <p:spPr>
          <a:xfrm>
            <a:off x="496586" y="843558"/>
            <a:ext cx="6336704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arianne" panose="02000000000000000000" pitchFamily="50" charset="0"/>
              </a:rPr>
              <a:t>Composition </a:t>
            </a:r>
          </a:p>
          <a:p>
            <a:pPr>
              <a:lnSpc>
                <a:spcPts val="2100"/>
              </a:lnSpc>
            </a:pPr>
            <a:endParaRPr lang="en-US" b="1" dirty="0">
              <a:latin typeface="Marianne" panose="02000000000000000000" pitchFamily="50" charset="0"/>
            </a:endParaRPr>
          </a:p>
        </p:txBody>
      </p:sp>
      <p:sp>
        <p:nvSpPr>
          <p:cNvPr id="29" name="Espace réservé du pied de page 7">
            <a:extLst>
              <a:ext uri="{FF2B5EF4-FFF2-40B4-BE49-F238E27FC236}">
                <a16:creationId xmlns:a16="http://schemas.microsoft.com/office/drawing/2014/main" id="{2993838D-66F8-54F8-2E27-7F4A6A7EB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6084000" cy="360000"/>
          </a:xfrm>
        </p:spPr>
        <p:txBody>
          <a:bodyPr/>
          <a:lstStyle/>
          <a:p>
            <a:r>
              <a:rPr lang="fr-FR" sz="700" dirty="0">
                <a:latin typeface="Marianne" panose="02000000000000000000" pitchFamily="50" charset="0"/>
              </a:rPr>
              <a:t>Direction générale de la démocratie culturelle, des enseignements et de la recherche - Sous-direction des politiques transversales </a:t>
            </a:r>
          </a:p>
        </p:txBody>
      </p:sp>
      <p:sp>
        <p:nvSpPr>
          <p:cNvPr id="30" name="Espace réservé de la date 6">
            <a:extLst>
              <a:ext uri="{FF2B5EF4-FFF2-40B4-BE49-F238E27FC236}">
                <a16:creationId xmlns:a16="http://schemas.microsoft.com/office/drawing/2014/main" id="{DB628962-02D0-E80D-CBE1-1089142957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fld id="{4ADE435D-51D1-4D41-A899-48C128E04BD1}" type="datetime1">
              <a:rPr lang="fr-FR" cap="all" smtClean="0">
                <a:latin typeface="Marianne" panose="02000000000000000000" pitchFamily="50" charset="0"/>
              </a:rPr>
              <a:t>19/09/2025</a:t>
            </a:fld>
            <a:endParaRPr lang="fr-FR" cap="all" dirty="0">
              <a:latin typeface="Marianne" panose="02000000000000000000" pitchFamily="50" charset="0"/>
            </a:endParaRPr>
          </a:p>
        </p:txBody>
      </p:sp>
      <p:sp>
        <p:nvSpPr>
          <p:cNvPr id="31" name="Espace réservé du numéro de diapositive 21">
            <a:extLst>
              <a:ext uri="{FF2B5EF4-FFF2-40B4-BE49-F238E27FC236}">
                <a16:creationId xmlns:a16="http://schemas.microsoft.com/office/drawing/2014/main" id="{61B7E31F-0685-4D86-58D3-C5AC8BCFD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64000" y="4783500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50" charset="0"/>
              </a:rPr>
              <a:pPr/>
              <a:t>8</a:t>
            </a:fld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BDAA84-4BD1-1F9B-2E5C-3FD25CB89450}"/>
              </a:ext>
            </a:extLst>
          </p:cNvPr>
          <p:cNvSpPr txBox="1"/>
          <p:nvPr/>
        </p:nvSpPr>
        <p:spPr>
          <a:xfrm>
            <a:off x="593512" y="1737931"/>
            <a:ext cx="784887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>
                <a:latin typeface="Marianne" panose="02000000000000000000" pitchFamily="50" charset="0"/>
              </a:rPr>
              <a:t>77 membres titulaires dont 69 avec pouvoir délibératif : </a:t>
            </a:r>
          </a:p>
          <a:p>
            <a:pPr algn="just"/>
            <a:endParaRPr lang="fr-FR" b="1" dirty="0">
              <a:latin typeface="Marianne" panose="02000000000000000000" pitchFamily="50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>
                <a:latin typeface="Marianne" panose="02000000000000000000" pitchFamily="50" charset="0"/>
              </a:rPr>
              <a:t>Membres élus par leurs pairs </a:t>
            </a:r>
            <a:r>
              <a:rPr lang="fr-FR" sz="1600" dirty="0">
                <a:latin typeface="Marianne" panose="02000000000000000000" pitchFamily="50" charset="0"/>
              </a:rPr>
              <a:t>: </a:t>
            </a:r>
            <a:r>
              <a:rPr lang="fr-FR" sz="1600" b="1" dirty="0">
                <a:latin typeface="Marianne" panose="02000000000000000000" pitchFamily="50" charset="0"/>
              </a:rPr>
              <a:t>15</a:t>
            </a:r>
            <a:r>
              <a:rPr lang="fr-FR" sz="1600" dirty="0">
                <a:latin typeface="Marianne" panose="02000000000000000000" pitchFamily="50" charset="0"/>
              </a:rPr>
              <a:t> enseignants, </a:t>
            </a:r>
            <a:r>
              <a:rPr lang="fr-FR" sz="1600" b="1" dirty="0">
                <a:latin typeface="Marianne" panose="02000000000000000000" pitchFamily="50" charset="0"/>
              </a:rPr>
              <a:t>8</a:t>
            </a:r>
            <a:r>
              <a:rPr lang="fr-FR" sz="1600" dirty="0">
                <a:latin typeface="Marianne" panose="02000000000000000000" pitchFamily="50" charset="0"/>
              </a:rPr>
              <a:t> étudiants (cinq disciplines ESC) + </a:t>
            </a:r>
            <a:r>
              <a:rPr lang="fr-FR" sz="1600" b="1" dirty="0">
                <a:latin typeface="Marianne" panose="02000000000000000000" pitchFamily="50" charset="0"/>
              </a:rPr>
              <a:t>7</a:t>
            </a:r>
            <a:r>
              <a:rPr lang="fr-FR" sz="1600" dirty="0">
                <a:latin typeface="Marianne" panose="02000000000000000000" pitchFamily="50" charset="0"/>
              </a:rPr>
              <a:t> personnels scientifiques et de recherche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600" dirty="0">
              <a:latin typeface="Marianne" panose="02000000000000000000" pitchFamily="50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>
                <a:latin typeface="Marianne" panose="02000000000000000000" pitchFamily="50" charset="0"/>
              </a:rPr>
              <a:t>Membres nommés </a:t>
            </a:r>
            <a:r>
              <a:rPr lang="fr-FR" sz="1600" dirty="0">
                <a:latin typeface="Marianne" panose="02000000000000000000" pitchFamily="50" charset="0"/>
              </a:rPr>
              <a:t>par la ministre de la Culture : </a:t>
            </a:r>
            <a:r>
              <a:rPr lang="fr-FR" sz="1600" b="1" dirty="0">
                <a:latin typeface="Marianne" panose="02000000000000000000" pitchFamily="50" charset="0"/>
              </a:rPr>
              <a:t>8</a:t>
            </a:r>
            <a:r>
              <a:rPr lang="fr-FR" sz="1600" dirty="0">
                <a:latin typeface="Marianne" panose="02000000000000000000" pitchFamily="50" charset="0"/>
              </a:rPr>
              <a:t> directeurs d’établissements et responsables de structures de recherche et </a:t>
            </a:r>
            <a:r>
              <a:rPr lang="fr-FR" sz="1600" b="1" dirty="0">
                <a:latin typeface="Marianne" panose="02000000000000000000" pitchFamily="50" charset="0"/>
              </a:rPr>
              <a:t>5</a:t>
            </a:r>
            <a:r>
              <a:rPr lang="fr-FR" sz="1600" dirty="0">
                <a:latin typeface="Marianne" panose="02000000000000000000" pitchFamily="50" charset="0"/>
              </a:rPr>
              <a:t> personnalités qualifiées, choisis en concertation avec les DG</a:t>
            </a:r>
          </a:p>
          <a:p>
            <a:pPr algn="just"/>
            <a:endParaRPr lang="fr-FR" b="1" dirty="0">
              <a:latin typeface="Marianne" panose="02000000000000000000" pitchFamily="50" charset="0"/>
            </a:endParaRPr>
          </a:p>
          <a:p>
            <a:pPr algn="just"/>
            <a:endParaRPr lang="fr-FR" sz="1200" dirty="0">
              <a:effectLst/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just"/>
            <a:endParaRPr lang="fr-FR" sz="1400" dirty="0"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241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6E477-2B7D-5413-934B-8B9479022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7D66C97-99F4-95F7-AD67-26984489B9B0}"/>
              </a:ext>
            </a:extLst>
          </p:cNvPr>
          <p:cNvGrpSpPr/>
          <p:nvPr/>
        </p:nvGrpSpPr>
        <p:grpSpPr>
          <a:xfrm>
            <a:off x="360000" y="767462"/>
            <a:ext cx="8315896" cy="3944197"/>
            <a:chOff x="3364" y="0"/>
            <a:chExt cx="4275780" cy="5145061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0EDA86E4-D79E-FC4A-3BE9-F93D7603F83B}"/>
                </a:ext>
              </a:extLst>
            </p:cNvPr>
            <p:cNvSpPr/>
            <p:nvPr/>
          </p:nvSpPr>
          <p:spPr>
            <a:xfrm>
              <a:off x="12913" y="0"/>
              <a:ext cx="4259503" cy="5078272"/>
            </a:xfrm>
            <a:prstGeom prst="rect">
              <a:avLst/>
            </a:prstGeom>
            <a:solidFill>
              <a:srgbClr val="63B1DB"/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</a:endParaRPr>
            </a:p>
          </p:txBody>
        </p:sp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F525522A-D392-06E3-AFA1-4BD0049326C4}"/>
                </a:ext>
              </a:extLst>
            </p:cNvPr>
            <p:cNvSpPr/>
            <p:nvPr/>
          </p:nvSpPr>
          <p:spPr>
            <a:xfrm>
              <a:off x="3364" y="1104412"/>
              <a:ext cx="4275780" cy="4040649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  <a:latin typeface="Marianne" panose="02000000000000000000" pitchFamily="50" charset="0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43F846D2-5849-55B7-9A51-9C133EA3D128}"/>
              </a:ext>
            </a:extLst>
          </p:cNvPr>
          <p:cNvSpPr txBox="1"/>
          <p:nvPr/>
        </p:nvSpPr>
        <p:spPr>
          <a:xfrm>
            <a:off x="496586" y="843558"/>
            <a:ext cx="6336704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arianne" panose="02000000000000000000" pitchFamily="50" charset="0"/>
              </a:rPr>
              <a:t>Composition </a:t>
            </a:r>
          </a:p>
          <a:p>
            <a:pPr>
              <a:lnSpc>
                <a:spcPts val="2100"/>
              </a:lnSpc>
            </a:pPr>
            <a:endParaRPr lang="en-US" b="1" dirty="0">
              <a:latin typeface="Marianne" panose="02000000000000000000" pitchFamily="50" charset="0"/>
            </a:endParaRPr>
          </a:p>
        </p:txBody>
      </p:sp>
      <p:sp>
        <p:nvSpPr>
          <p:cNvPr id="29" name="Espace réservé du pied de page 7">
            <a:extLst>
              <a:ext uri="{FF2B5EF4-FFF2-40B4-BE49-F238E27FC236}">
                <a16:creationId xmlns:a16="http://schemas.microsoft.com/office/drawing/2014/main" id="{E914CDC3-207D-ADAA-173A-35115D12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6084000" cy="360000"/>
          </a:xfrm>
        </p:spPr>
        <p:txBody>
          <a:bodyPr/>
          <a:lstStyle/>
          <a:p>
            <a:r>
              <a:rPr lang="fr-FR" sz="700" dirty="0">
                <a:latin typeface="Marianne" panose="02000000000000000000" pitchFamily="50" charset="0"/>
              </a:rPr>
              <a:t>Direction générale de la démocratie culturelle, des enseignements et de la recherche - Sous-direction des politiques transversales </a:t>
            </a:r>
          </a:p>
        </p:txBody>
      </p:sp>
      <p:sp>
        <p:nvSpPr>
          <p:cNvPr id="30" name="Espace réservé de la date 6">
            <a:extLst>
              <a:ext uri="{FF2B5EF4-FFF2-40B4-BE49-F238E27FC236}">
                <a16:creationId xmlns:a16="http://schemas.microsoft.com/office/drawing/2014/main" id="{24263A55-5C61-38F0-EC7C-9FCE9AB758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fld id="{4ADE435D-51D1-4D41-A899-48C128E04BD1}" type="datetime1">
              <a:rPr lang="fr-FR" cap="all" smtClean="0">
                <a:latin typeface="Marianne" panose="02000000000000000000" pitchFamily="50" charset="0"/>
              </a:rPr>
              <a:t>19/09/2025</a:t>
            </a:fld>
            <a:endParaRPr lang="fr-FR" cap="all" dirty="0">
              <a:latin typeface="Marianne" panose="02000000000000000000" pitchFamily="50" charset="0"/>
            </a:endParaRPr>
          </a:p>
        </p:txBody>
      </p:sp>
      <p:sp>
        <p:nvSpPr>
          <p:cNvPr id="31" name="Espace réservé du numéro de diapositive 21">
            <a:extLst>
              <a:ext uri="{FF2B5EF4-FFF2-40B4-BE49-F238E27FC236}">
                <a16:creationId xmlns:a16="http://schemas.microsoft.com/office/drawing/2014/main" id="{C0629AA7-EB2E-5263-D356-562AF00BA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64000" y="4783500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50" charset="0"/>
              </a:rPr>
              <a:pPr/>
              <a:t>9</a:t>
            </a:fld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1335D7-4EC9-899D-FDDE-A2ED34643335}"/>
              </a:ext>
            </a:extLst>
          </p:cNvPr>
          <p:cNvSpPr txBox="1"/>
          <p:nvPr/>
        </p:nvSpPr>
        <p:spPr>
          <a:xfrm>
            <a:off x="593512" y="1737931"/>
            <a:ext cx="784887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600" b="1" dirty="0">
              <a:latin typeface="Marianne" panose="02000000000000000000" pitchFamily="50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>
                <a:latin typeface="Marianne" panose="02000000000000000000" pitchFamily="50" charset="0"/>
              </a:rPr>
              <a:t>Membres désignés </a:t>
            </a:r>
            <a:r>
              <a:rPr lang="fr-FR" sz="1600" dirty="0">
                <a:latin typeface="Marianne" panose="02000000000000000000" pitchFamily="50" charset="0"/>
              </a:rPr>
              <a:t>par les organismes des secteurs professionnels, représentants des employeurs, des élus, un représentant du CNRS, un représentant du CESE.</a:t>
            </a:r>
          </a:p>
          <a:p>
            <a:pPr algn="just"/>
            <a:endParaRPr lang="fr-FR" sz="1600" dirty="0">
              <a:latin typeface="Marianne" panose="02000000000000000000" pitchFamily="50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>
                <a:latin typeface="Marianne" panose="02000000000000000000" pitchFamily="50" charset="0"/>
              </a:rPr>
              <a:t>8 membres avec pouvoir consultatif </a:t>
            </a:r>
            <a:r>
              <a:rPr lang="fr-FR" sz="1600" dirty="0">
                <a:latin typeface="Marianne" panose="02000000000000000000" pitchFamily="50" charset="0"/>
              </a:rPr>
              <a:t>(</a:t>
            </a:r>
            <a:r>
              <a:rPr lang="fr-FR" sz="1600" b="1" dirty="0">
                <a:latin typeface="Marianne" panose="02000000000000000000" pitchFamily="50" charset="0"/>
              </a:rPr>
              <a:t>1</a:t>
            </a:r>
            <a:r>
              <a:rPr lang="fr-FR" sz="1600" dirty="0">
                <a:latin typeface="Marianne" panose="02000000000000000000" pitchFamily="50" charset="0"/>
              </a:rPr>
              <a:t> représentant du CNESER, </a:t>
            </a:r>
            <a:r>
              <a:rPr lang="fr-FR" sz="1600" b="1" dirty="0">
                <a:latin typeface="Marianne" panose="02000000000000000000" pitchFamily="50" charset="0"/>
              </a:rPr>
              <a:t>2 </a:t>
            </a:r>
            <a:r>
              <a:rPr lang="fr-FR" sz="1600" dirty="0">
                <a:latin typeface="Marianne" panose="02000000000000000000" pitchFamily="50" charset="0"/>
              </a:rPr>
              <a:t>représentants du MESR, </a:t>
            </a:r>
            <a:r>
              <a:rPr lang="fr-FR" sz="1600" b="1" dirty="0">
                <a:latin typeface="Marianne" panose="02000000000000000000" pitchFamily="50" charset="0"/>
              </a:rPr>
              <a:t>1 </a:t>
            </a:r>
            <a:r>
              <a:rPr lang="fr-FR" sz="1600" dirty="0">
                <a:latin typeface="Marianne" panose="02000000000000000000" pitchFamily="50" charset="0"/>
              </a:rPr>
              <a:t>représentant du ministère du MEN, </a:t>
            </a:r>
            <a:r>
              <a:rPr lang="fr-FR" sz="1600" b="1" dirty="0">
                <a:latin typeface="Marianne" panose="02000000000000000000" pitchFamily="50" charset="0"/>
              </a:rPr>
              <a:t>1</a:t>
            </a:r>
            <a:r>
              <a:rPr lang="fr-FR" sz="1600" dirty="0">
                <a:latin typeface="Marianne" panose="02000000000000000000" pitchFamily="50" charset="0"/>
              </a:rPr>
              <a:t> représentant du ministère chargé de l’industrie, </a:t>
            </a:r>
            <a:r>
              <a:rPr lang="fr-FR" sz="1600" b="1" dirty="0">
                <a:latin typeface="Marianne" panose="02000000000000000000" pitchFamily="50" charset="0"/>
              </a:rPr>
              <a:t>1</a:t>
            </a:r>
            <a:r>
              <a:rPr lang="fr-FR" sz="1600" dirty="0">
                <a:latin typeface="Marianne" panose="02000000000000000000" pitchFamily="50" charset="0"/>
              </a:rPr>
              <a:t> représentant de la DGCL, </a:t>
            </a:r>
            <a:r>
              <a:rPr lang="fr-FR" sz="1600" b="1" dirty="0">
                <a:latin typeface="Marianne" panose="02000000000000000000" pitchFamily="50" charset="0"/>
              </a:rPr>
              <a:t>1</a:t>
            </a:r>
            <a:r>
              <a:rPr lang="fr-FR" sz="1600" dirty="0">
                <a:latin typeface="Marianne" panose="02000000000000000000" pitchFamily="50" charset="0"/>
              </a:rPr>
              <a:t> représentant du CEREQ, </a:t>
            </a:r>
            <a:r>
              <a:rPr lang="fr-FR" sz="1600" b="1" dirty="0">
                <a:latin typeface="Marianne" panose="02000000000000000000" pitchFamily="50" charset="0"/>
              </a:rPr>
              <a:t>1</a:t>
            </a:r>
            <a:r>
              <a:rPr lang="fr-FR" sz="1600" dirty="0">
                <a:latin typeface="Marianne" panose="02000000000000000000" pitchFamily="50" charset="0"/>
              </a:rPr>
              <a:t> DRAC). </a:t>
            </a:r>
          </a:p>
          <a:p>
            <a:pPr algn="just"/>
            <a:endParaRPr lang="fr-FR" b="1" dirty="0">
              <a:latin typeface="Marianne" panose="02000000000000000000" pitchFamily="50" charset="0"/>
            </a:endParaRPr>
          </a:p>
          <a:p>
            <a:pPr algn="just"/>
            <a:endParaRPr lang="fr-FR" sz="1200" dirty="0">
              <a:effectLst/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just"/>
            <a:endParaRPr lang="fr-FR" sz="1400" dirty="0"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696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C1B4B-C148-40A0-214E-64437367D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F54005F-7C08-E438-D2DD-95B9420823DC}"/>
              </a:ext>
            </a:extLst>
          </p:cNvPr>
          <p:cNvGrpSpPr/>
          <p:nvPr/>
        </p:nvGrpSpPr>
        <p:grpSpPr>
          <a:xfrm>
            <a:off x="360000" y="767462"/>
            <a:ext cx="8315896" cy="3944197"/>
            <a:chOff x="3364" y="0"/>
            <a:chExt cx="4275780" cy="5145061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4C19D758-5F0C-EFCE-DB79-F791DCAA40E5}"/>
                </a:ext>
              </a:extLst>
            </p:cNvPr>
            <p:cNvSpPr/>
            <p:nvPr/>
          </p:nvSpPr>
          <p:spPr>
            <a:xfrm>
              <a:off x="12913" y="0"/>
              <a:ext cx="4259503" cy="507827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</a:endParaRPr>
            </a:p>
          </p:txBody>
        </p:sp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4065983B-78B0-ADC7-6A3D-1499E9310683}"/>
                </a:ext>
              </a:extLst>
            </p:cNvPr>
            <p:cNvSpPr/>
            <p:nvPr/>
          </p:nvSpPr>
          <p:spPr>
            <a:xfrm>
              <a:off x="3364" y="1104412"/>
              <a:ext cx="4275780" cy="4040649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  <a:latin typeface="Marianne" panose="02000000000000000000" pitchFamily="50" charset="0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23C95510-3309-1D45-11C7-7A67DC899EFE}"/>
              </a:ext>
            </a:extLst>
          </p:cNvPr>
          <p:cNvSpPr txBox="1"/>
          <p:nvPr/>
        </p:nvSpPr>
        <p:spPr>
          <a:xfrm>
            <a:off x="496586" y="843558"/>
            <a:ext cx="6336704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arianne" panose="02000000000000000000" pitchFamily="50" charset="0"/>
              </a:rPr>
              <a:t>Le fonctionnement  </a:t>
            </a:r>
          </a:p>
          <a:p>
            <a:pPr>
              <a:lnSpc>
                <a:spcPts val="2100"/>
              </a:lnSpc>
            </a:pPr>
            <a:endParaRPr lang="en-US" b="1" dirty="0">
              <a:latin typeface="Marianne" panose="02000000000000000000" pitchFamily="50" charset="0"/>
            </a:endParaRPr>
          </a:p>
        </p:txBody>
      </p:sp>
      <p:sp>
        <p:nvSpPr>
          <p:cNvPr id="29" name="Espace réservé du pied de page 7">
            <a:extLst>
              <a:ext uri="{FF2B5EF4-FFF2-40B4-BE49-F238E27FC236}">
                <a16:creationId xmlns:a16="http://schemas.microsoft.com/office/drawing/2014/main" id="{DEC12304-A081-65D3-1183-31C80A0CF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6084000" cy="360000"/>
          </a:xfrm>
        </p:spPr>
        <p:txBody>
          <a:bodyPr/>
          <a:lstStyle/>
          <a:p>
            <a:r>
              <a:rPr lang="fr-FR" sz="700" dirty="0">
                <a:latin typeface="Marianne" panose="02000000000000000000" pitchFamily="50" charset="0"/>
              </a:rPr>
              <a:t>Direction générale de la démocratie culturelle, des enseignements et de la recherche - Sous-direction des politiques transversales </a:t>
            </a:r>
          </a:p>
        </p:txBody>
      </p:sp>
      <p:sp>
        <p:nvSpPr>
          <p:cNvPr id="30" name="Espace réservé de la date 6">
            <a:extLst>
              <a:ext uri="{FF2B5EF4-FFF2-40B4-BE49-F238E27FC236}">
                <a16:creationId xmlns:a16="http://schemas.microsoft.com/office/drawing/2014/main" id="{36B5630D-33EC-436A-674A-FEB4D906C0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fld id="{4ADE435D-51D1-4D41-A899-48C128E04BD1}" type="datetime1">
              <a:rPr lang="fr-FR" cap="all" smtClean="0">
                <a:latin typeface="Marianne" panose="02000000000000000000" pitchFamily="50" charset="0"/>
              </a:rPr>
              <a:t>19/09/2025</a:t>
            </a:fld>
            <a:endParaRPr lang="fr-FR" cap="all" dirty="0">
              <a:latin typeface="Marianne" panose="02000000000000000000" pitchFamily="50" charset="0"/>
            </a:endParaRPr>
          </a:p>
        </p:txBody>
      </p:sp>
      <p:sp>
        <p:nvSpPr>
          <p:cNvPr id="31" name="Espace réservé du numéro de diapositive 21">
            <a:extLst>
              <a:ext uri="{FF2B5EF4-FFF2-40B4-BE49-F238E27FC236}">
                <a16:creationId xmlns:a16="http://schemas.microsoft.com/office/drawing/2014/main" id="{D15BC56C-E63F-FC4D-FBCB-4CF39E4A0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64000" y="4783500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50" charset="0"/>
              </a:rPr>
              <a:pPr/>
              <a:t>10</a:t>
            </a:fld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F0F4E6-917F-B504-1C60-1D0808919509}"/>
              </a:ext>
            </a:extLst>
          </p:cNvPr>
          <p:cNvSpPr txBox="1"/>
          <p:nvPr/>
        </p:nvSpPr>
        <p:spPr>
          <a:xfrm>
            <a:off x="593512" y="1635646"/>
            <a:ext cx="784887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b="1" dirty="0">
                <a:latin typeface="Marianne" panose="02000000000000000000" pitchFamily="50" charset="0"/>
              </a:rPr>
              <a:t>Types de réunions :</a:t>
            </a:r>
          </a:p>
          <a:p>
            <a:pPr lvl="0"/>
            <a:endParaRPr lang="fr-FR" sz="1600" b="1" dirty="0">
              <a:latin typeface="Marianne" panose="02000000000000000000" pitchFamily="50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fr-FR" dirty="0">
                <a:latin typeface="Marianne" panose="02000000000000000000" pitchFamily="50" charset="0"/>
              </a:rPr>
              <a:t>Les </a:t>
            </a:r>
            <a:r>
              <a:rPr lang="fr-FR" b="1" dirty="0">
                <a:latin typeface="Marianne" panose="02000000000000000000" pitchFamily="50" charset="0"/>
              </a:rPr>
              <a:t>séances plénières, deux fois par an </a:t>
            </a:r>
            <a:endParaRPr lang="fr-FR" b="1" i="1" dirty="0">
              <a:latin typeface="Marianne" panose="02000000000000000000" pitchFamily="50" charset="0"/>
            </a:endParaRPr>
          </a:p>
          <a:p>
            <a:pPr lvl="0"/>
            <a:r>
              <a:rPr lang="fr-FR" b="1" i="1" dirty="0">
                <a:latin typeface="Marianne" panose="02000000000000000000" pitchFamily="50" charset="0"/>
              </a:rPr>
              <a:t>	</a:t>
            </a:r>
            <a:r>
              <a:rPr lang="fr-FR" i="1" dirty="0">
                <a:latin typeface="Marianne" panose="02000000000000000000" pitchFamily="50" charset="0"/>
              </a:rPr>
              <a:t>= tous les membres / quorum exigé</a:t>
            </a:r>
          </a:p>
          <a:p>
            <a:pPr lvl="0"/>
            <a:endParaRPr lang="fr-FR" i="1" dirty="0">
              <a:latin typeface="Marianne" panose="02000000000000000000" pitchFamily="50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fr-FR" dirty="0">
                <a:latin typeface="Marianne" panose="02000000000000000000" pitchFamily="50" charset="0"/>
              </a:rPr>
              <a:t>La </a:t>
            </a:r>
            <a:r>
              <a:rPr lang="fr-FR" b="1" dirty="0">
                <a:latin typeface="Marianne" panose="02000000000000000000" pitchFamily="50" charset="0"/>
              </a:rPr>
              <a:t>section permanente, quelques séances par an </a:t>
            </a:r>
          </a:p>
          <a:p>
            <a:pPr lvl="1"/>
            <a:r>
              <a:rPr lang="fr-FR" b="1" i="1" dirty="0">
                <a:latin typeface="Marianne" panose="02000000000000000000" pitchFamily="50" charset="0"/>
              </a:rPr>
              <a:t>	</a:t>
            </a:r>
            <a:r>
              <a:rPr lang="fr-FR" i="1" dirty="0">
                <a:latin typeface="Marianne" panose="02000000000000000000" pitchFamily="50" charset="0"/>
              </a:rPr>
              <a:t>= 24 membres / quorum exigé</a:t>
            </a:r>
          </a:p>
          <a:p>
            <a:pPr marL="342900" lvl="0" indent="-342900">
              <a:buFont typeface="+mj-lt"/>
              <a:buAutoNum type="arabicPeriod"/>
            </a:pPr>
            <a:endParaRPr lang="fr-FR" dirty="0">
              <a:latin typeface="Marianne" panose="02000000000000000000" pitchFamily="50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fr-FR" dirty="0">
                <a:latin typeface="Marianne" panose="02000000000000000000" pitchFamily="50" charset="0"/>
              </a:rPr>
              <a:t>Les</a:t>
            </a:r>
            <a:r>
              <a:rPr lang="fr-FR" b="1" dirty="0">
                <a:latin typeface="Marianne" panose="02000000000000000000" pitchFamily="50" charset="0"/>
              </a:rPr>
              <a:t> commissions d’études spécialisées, séances régulières </a:t>
            </a:r>
          </a:p>
          <a:p>
            <a:pPr lvl="0"/>
            <a:r>
              <a:rPr lang="fr-FR" b="1" i="1" dirty="0">
                <a:latin typeface="Marianne" panose="02000000000000000000" pitchFamily="50" charset="0"/>
              </a:rPr>
              <a:t>	</a:t>
            </a:r>
            <a:r>
              <a:rPr lang="fr-FR" i="1" dirty="0">
                <a:latin typeface="Marianne" panose="02000000000000000000" pitchFamily="50" charset="0"/>
              </a:rPr>
              <a:t>= volontariat / pas de quorum exigé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1200" dirty="0">
              <a:effectLst/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just"/>
            <a:endParaRPr lang="fr-FR" sz="1400" dirty="0"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155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42BF4-B0FC-CE72-774C-42C4EDF32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2FC3524-DB10-C311-B982-A93C471FCB9C}"/>
              </a:ext>
            </a:extLst>
          </p:cNvPr>
          <p:cNvGrpSpPr/>
          <p:nvPr/>
        </p:nvGrpSpPr>
        <p:grpSpPr>
          <a:xfrm>
            <a:off x="360000" y="767462"/>
            <a:ext cx="8315896" cy="3944197"/>
            <a:chOff x="3364" y="0"/>
            <a:chExt cx="4275780" cy="5145061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F49DC775-53DC-A676-F764-5778F4B783E4}"/>
                </a:ext>
              </a:extLst>
            </p:cNvPr>
            <p:cNvSpPr/>
            <p:nvPr/>
          </p:nvSpPr>
          <p:spPr>
            <a:xfrm>
              <a:off x="12913" y="0"/>
              <a:ext cx="4259503" cy="507827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</a:endParaRPr>
            </a:p>
          </p:txBody>
        </p:sp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CF0E1E55-5B32-0841-81E7-2527F5970CEF}"/>
                </a:ext>
              </a:extLst>
            </p:cNvPr>
            <p:cNvSpPr/>
            <p:nvPr/>
          </p:nvSpPr>
          <p:spPr>
            <a:xfrm>
              <a:off x="3364" y="1104412"/>
              <a:ext cx="4275780" cy="4040649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  <a:latin typeface="Marianne" panose="02000000000000000000" pitchFamily="50" charset="0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72F91974-9152-DBD6-5D17-93A92B3CCC92}"/>
              </a:ext>
            </a:extLst>
          </p:cNvPr>
          <p:cNvSpPr txBox="1"/>
          <p:nvPr/>
        </p:nvSpPr>
        <p:spPr>
          <a:xfrm>
            <a:off x="496586" y="843558"/>
            <a:ext cx="6336704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arianne" panose="02000000000000000000" pitchFamily="50" charset="0"/>
              </a:rPr>
              <a:t>Le fonctionnement  </a:t>
            </a:r>
          </a:p>
          <a:p>
            <a:pPr>
              <a:lnSpc>
                <a:spcPts val="2100"/>
              </a:lnSpc>
            </a:pPr>
            <a:endParaRPr lang="en-US" b="1" dirty="0">
              <a:latin typeface="Marianne" panose="02000000000000000000" pitchFamily="50" charset="0"/>
            </a:endParaRPr>
          </a:p>
        </p:txBody>
      </p:sp>
      <p:sp>
        <p:nvSpPr>
          <p:cNvPr id="29" name="Espace réservé du pied de page 7">
            <a:extLst>
              <a:ext uri="{FF2B5EF4-FFF2-40B4-BE49-F238E27FC236}">
                <a16:creationId xmlns:a16="http://schemas.microsoft.com/office/drawing/2014/main" id="{4E0888D4-9080-7C7D-F4B6-EFB667A2E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6084000" cy="360000"/>
          </a:xfrm>
        </p:spPr>
        <p:txBody>
          <a:bodyPr/>
          <a:lstStyle/>
          <a:p>
            <a:r>
              <a:rPr lang="fr-FR" sz="700" dirty="0">
                <a:latin typeface="Marianne" panose="02000000000000000000" pitchFamily="50" charset="0"/>
              </a:rPr>
              <a:t>Direction générale de la démocratie culturelle, des enseignements et de la recherche - Sous-direction des politiques transversales </a:t>
            </a:r>
          </a:p>
        </p:txBody>
      </p:sp>
      <p:sp>
        <p:nvSpPr>
          <p:cNvPr id="30" name="Espace réservé de la date 6">
            <a:extLst>
              <a:ext uri="{FF2B5EF4-FFF2-40B4-BE49-F238E27FC236}">
                <a16:creationId xmlns:a16="http://schemas.microsoft.com/office/drawing/2014/main" id="{999EA005-DBBB-392C-C0D8-090A40358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fld id="{4ADE435D-51D1-4D41-A899-48C128E04BD1}" type="datetime1">
              <a:rPr lang="fr-FR" cap="all" smtClean="0">
                <a:latin typeface="Marianne" panose="02000000000000000000" pitchFamily="50" charset="0"/>
              </a:rPr>
              <a:t>19/09/2025</a:t>
            </a:fld>
            <a:endParaRPr lang="fr-FR" cap="all" dirty="0">
              <a:latin typeface="Marianne" panose="02000000000000000000" pitchFamily="50" charset="0"/>
            </a:endParaRPr>
          </a:p>
        </p:txBody>
      </p:sp>
      <p:sp>
        <p:nvSpPr>
          <p:cNvPr id="31" name="Espace réservé du numéro de diapositive 21">
            <a:extLst>
              <a:ext uri="{FF2B5EF4-FFF2-40B4-BE49-F238E27FC236}">
                <a16:creationId xmlns:a16="http://schemas.microsoft.com/office/drawing/2014/main" id="{29553377-52DA-F68A-E371-FB2036616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64000" y="4783500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50" charset="0"/>
              </a:rPr>
              <a:pPr/>
              <a:t>11</a:t>
            </a:fld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E07194-2E94-F5A8-4524-570052611EFF}"/>
              </a:ext>
            </a:extLst>
          </p:cNvPr>
          <p:cNvSpPr txBox="1"/>
          <p:nvPr/>
        </p:nvSpPr>
        <p:spPr>
          <a:xfrm>
            <a:off x="506204" y="1800257"/>
            <a:ext cx="7848872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b="1" dirty="0">
                <a:latin typeface="Marianne" panose="02000000000000000000" pitchFamily="50" charset="0"/>
              </a:rPr>
              <a:t>À noter :</a:t>
            </a:r>
          </a:p>
          <a:p>
            <a:pPr lvl="0"/>
            <a:endParaRPr lang="fr-FR" sz="1000" b="1" dirty="0">
              <a:latin typeface="Marianne" panose="02000000000000000000" pitchFamily="50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Marianne" panose="02000000000000000000" pitchFamily="50" charset="0"/>
              </a:rPr>
              <a:t>Réunions en </a:t>
            </a:r>
            <a:r>
              <a:rPr lang="fr-FR" sz="1600" b="1" dirty="0">
                <a:latin typeface="Marianne" panose="02000000000000000000" pitchFamily="50" charset="0"/>
              </a:rPr>
              <a:t>format hybride (présentiel + </a:t>
            </a:r>
            <a:r>
              <a:rPr lang="fr-FR" sz="1600" b="1" dirty="0" err="1">
                <a:latin typeface="Marianne" panose="02000000000000000000" pitchFamily="50" charset="0"/>
              </a:rPr>
              <a:t>visio</a:t>
            </a:r>
            <a:r>
              <a:rPr lang="fr-FR" sz="1600" b="1" dirty="0">
                <a:latin typeface="Marianne" panose="02000000000000000000" pitchFamily="50" charset="0"/>
              </a:rPr>
              <a:t>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Marianne" panose="02000000000000000000" pitchFamily="50" charset="0"/>
              </a:rPr>
              <a:t>Chaque titulaire peut se faire </a:t>
            </a:r>
            <a:r>
              <a:rPr lang="fr-FR" sz="1600" b="1" dirty="0">
                <a:latin typeface="Marianne" panose="02000000000000000000" pitchFamily="50" charset="0"/>
              </a:rPr>
              <a:t>remplacer par son suppléant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Marianne" panose="02000000000000000000" pitchFamily="50" charset="0"/>
              </a:rPr>
              <a:t>Chaque binôme titulaire / suppléant </a:t>
            </a:r>
            <a:r>
              <a:rPr lang="fr-FR" sz="1600" b="1" dirty="0">
                <a:latin typeface="Marianne" panose="02000000000000000000" pitchFamily="50" charset="0"/>
              </a:rPr>
              <a:t>peut se faire représenter par un autre membre du CNESERAC </a:t>
            </a:r>
            <a:r>
              <a:rPr lang="fr-FR" sz="1600" dirty="0">
                <a:latin typeface="Marianne" panose="02000000000000000000" pitchFamily="50" charset="0"/>
              </a:rPr>
              <a:t>(pouvoir)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600" b="1" dirty="0">
                <a:latin typeface="Marianne" panose="02000000000000000000" pitchFamily="50" charset="0"/>
              </a:rPr>
              <a:t>Mandat à titre gratuit, </a:t>
            </a:r>
            <a:r>
              <a:rPr lang="fr-FR" sz="1600" dirty="0">
                <a:latin typeface="Marianne" panose="02000000000000000000" pitchFamily="50" charset="0"/>
              </a:rPr>
              <a:t>mais</a:t>
            </a:r>
            <a:r>
              <a:rPr lang="fr-FR" sz="1600" b="1" dirty="0">
                <a:latin typeface="Marianne" panose="02000000000000000000" pitchFamily="50" charset="0"/>
              </a:rPr>
              <a:t> remboursement des frais de transport et de séjour possible </a:t>
            </a:r>
            <a:r>
              <a:rPr lang="fr-FR" sz="1600" dirty="0">
                <a:latin typeface="Marianne" panose="02000000000000000000" pitchFamily="50" charset="0"/>
              </a:rPr>
              <a:t>(conditions prévues par la réglementation applicable aux personnels civils de l’Etat)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1200" dirty="0">
              <a:effectLst/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just"/>
            <a:endParaRPr lang="fr-FR" sz="1400" dirty="0"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394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061B-4A66-F7B1-576C-4A18D8A79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3BC57F3-A57B-9240-73F1-046833B3AD20}"/>
              </a:ext>
            </a:extLst>
          </p:cNvPr>
          <p:cNvGrpSpPr/>
          <p:nvPr/>
        </p:nvGrpSpPr>
        <p:grpSpPr>
          <a:xfrm>
            <a:off x="360000" y="767462"/>
            <a:ext cx="8315896" cy="3944197"/>
            <a:chOff x="3364" y="0"/>
            <a:chExt cx="4275780" cy="5145061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9BFB5DE1-975C-8E3A-9EE9-8A70B6CF2D5B}"/>
                </a:ext>
              </a:extLst>
            </p:cNvPr>
            <p:cNvSpPr/>
            <p:nvPr/>
          </p:nvSpPr>
          <p:spPr>
            <a:xfrm>
              <a:off x="12913" y="0"/>
              <a:ext cx="4259503" cy="50782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</a:endParaRPr>
            </a:p>
          </p:txBody>
        </p:sp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C9F519DA-DEE2-2519-6DD5-739B16E85540}"/>
                </a:ext>
              </a:extLst>
            </p:cNvPr>
            <p:cNvSpPr/>
            <p:nvPr/>
          </p:nvSpPr>
          <p:spPr>
            <a:xfrm>
              <a:off x="3364" y="1104412"/>
              <a:ext cx="4275780" cy="4040649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  <a:latin typeface="Marianne" panose="02000000000000000000" pitchFamily="50" charset="0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15A2165A-C1B5-2477-F498-A81D7F333D8C}"/>
              </a:ext>
            </a:extLst>
          </p:cNvPr>
          <p:cNvSpPr txBox="1"/>
          <p:nvPr/>
        </p:nvSpPr>
        <p:spPr>
          <a:xfrm>
            <a:off x="496586" y="843558"/>
            <a:ext cx="6336704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arianne" panose="02000000000000000000" pitchFamily="50" charset="0"/>
              </a:rPr>
              <a:t>Les travaux</a:t>
            </a:r>
          </a:p>
          <a:p>
            <a:pPr>
              <a:lnSpc>
                <a:spcPts val="2100"/>
              </a:lnSpc>
            </a:pPr>
            <a:endParaRPr lang="en-US" b="1" dirty="0">
              <a:latin typeface="Marianne" panose="02000000000000000000" pitchFamily="50" charset="0"/>
            </a:endParaRPr>
          </a:p>
        </p:txBody>
      </p:sp>
      <p:sp>
        <p:nvSpPr>
          <p:cNvPr id="29" name="Espace réservé du pied de page 7">
            <a:extLst>
              <a:ext uri="{FF2B5EF4-FFF2-40B4-BE49-F238E27FC236}">
                <a16:creationId xmlns:a16="http://schemas.microsoft.com/office/drawing/2014/main" id="{47FAA179-D75A-E0FA-C517-C066A36D9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6084000" cy="360000"/>
          </a:xfrm>
        </p:spPr>
        <p:txBody>
          <a:bodyPr/>
          <a:lstStyle/>
          <a:p>
            <a:r>
              <a:rPr lang="fr-FR" sz="700" dirty="0">
                <a:latin typeface="Marianne" panose="02000000000000000000" pitchFamily="50" charset="0"/>
              </a:rPr>
              <a:t>Direction générale de la démocratie culturelle, des enseignements et de la recherche - Sous-direction des politiques transversales </a:t>
            </a:r>
          </a:p>
        </p:txBody>
      </p:sp>
      <p:sp>
        <p:nvSpPr>
          <p:cNvPr id="30" name="Espace réservé de la date 6">
            <a:extLst>
              <a:ext uri="{FF2B5EF4-FFF2-40B4-BE49-F238E27FC236}">
                <a16:creationId xmlns:a16="http://schemas.microsoft.com/office/drawing/2014/main" id="{69230719-181E-672F-519A-E7603BE70F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fld id="{4ADE435D-51D1-4D41-A899-48C128E04BD1}" type="datetime1">
              <a:rPr lang="fr-FR" cap="all" smtClean="0">
                <a:latin typeface="Marianne" panose="02000000000000000000" pitchFamily="50" charset="0"/>
              </a:rPr>
              <a:t>19/09/2025</a:t>
            </a:fld>
            <a:endParaRPr lang="fr-FR" cap="all" dirty="0">
              <a:latin typeface="Marianne" panose="02000000000000000000" pitchFamily="50" charset="0"/>
            </a:endParaRPr>
          </a:p>
        </p:txBody>
      </p:sp>
      <p:sp>
        <p:nvSpPr>
          <p:cNvPr id="31" name="Espace réservé du numéro de diapositive 21">
            <a:extLst>
              <a:ext uri="{FF2B5EF4-FFF2-40B4-BE49-F238E27FC236}">
                <a16:creationId xmlns:a16="http://schemas.microsoft.com/office/drawing/2014/main" id="{BDD9FBDA-D21C-D9F6-6B3E-D2B652581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64000" y="4783500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50" charset="0"/>
              </a:rPr>
              <a:pPr/>
              <a:t>12</a:t>
            </a:fld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D456CE2-7572-1621-5950-139185860E5B}"/>
              </a:ext>
            </a:extLst>
          </p:cNvPr>
          <p:cNvSpPr txBox="1"/>
          <p:nvPr/>
        </p:nvSpPr>
        <p:spPr>
          <a:xfrm>
            <a:off x="523927" y="1800257"/>
            <a:ext cx="81345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fr-FR" sz="2000" b="1" dirty="0">
                <a:latin typeface="Marianne" panose="02000000000000000000" pitchFamily="50" charset="0"/>
              </a:rPr>
              <a:t>Les accréditations </a:t>
            </a:r>
          </a:p>
          <a:p>
            <a:pPr marL="342900" lvl="0" indent="-342900">
              <a:buFont typeface="+mj-lt"/>
              <a:buAutoNum type="arabicPeriod"/>
            </a:pPr>
            <a:endParaRPr lang="fr-FR" b="1" dirty="0">
              <a:latin typeface="Marianne" panose="02000000000000000000" pitchFamily="50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fr-FR" sz="2000" b="1" dirty="0">
                <a:latin typeface="Marianne" panose="02000000000000000000" pitchFamily="50" charset="0"/>
              </a:rPr>
              <a:t>Travaux /présentation des commissions d’études spécialisées </a:t>
            </a:r>
            <a:r>
              <a:rPr lang="fr-FR" b="1" dirty="0">
                <a:latin typeface="Marianne" panose="02000000000000000000" pitchFamily="50" charset="0"/>
              </a:rPr>
              <a:t>:</a:t>
            </a:r>
          </a:p>
          <a:p>
            <a:pPr lvl="0"/>
            <a:endParaRPr lang="fr-FR" b="1" dirty="0">
              <a:latin typeface="Marianne" panose="02000000000000000000" pitchFamily="50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fr-FR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CES Vie étudiante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CES Observatoire de l’ESRC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fr-FR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CES Recherche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fr-FR" dirty="0">
                <a:effectLst/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CES Transition écologique</a:t>
            </a:r>
            <a:endParaRPr lang="fr-FR" dirty="0"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fr-FR" dirty="0"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CES Transition numérique </a:t>
            </a:r>
            <a:endParaRPr lang="fr-FR" dirty="0">
              <a:effectLst/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just"/>
            <a:endParaRPr lang="fr-FR" sz="1400" dirty="0"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033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E4A1F-2BA5-9646-3205-6C74B8D93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BB104A0-218E-1803-D487-27671796B355}"/>
              </a:ext>
            </a:extLst>
          </p:cNvPr>
          <p:cNvGrpSpPr/>
          <p:nvPr/>
        </p:nvGrpSpPr>
        <p:grpSpPr>
          <a:xfrm>
            <a:off x="360000" y="767462"/>
            <a:ext cx="8315896" cy="3944197"/>
            <a:chOff x="3364" y="0"/>
            <a:chExt cx="4275780" cy="5145061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0E4C4BE2-DCC6-0F76-2F76-2B3075FC3160}"/>
                </a:ext>
              </a:extLst>
            </p:cNvPr>
            <p:cNvSpPr/>
            <p:nvPr/>
          </p:nvSpPr>
          <p:spPr>
            <a:xfrm>
              <a:off x="12913" y="0"/>
              <a:ext cx="4259503" cy="5078272"/>
            </a:xfrm>
            <a:prstGeom prst="rect">
              <a:avLst/>
            </a:prstGeom>
            <a:solidFill>
              <a:srgbClr val="4472C4"/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</a:endParaRPr>
            </a:p>
          </p:txBody>
        </p:sp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DE686FA9-2AC6-F0F6-521A-3115D0624766}"/>
                </a:ext>
              </a:extLst>
            </p:cNvPr>
            <p:cNvSpPr/>
            <p:nvPr/>
          </p:nvSpPr>
          <p:spPr>
            <a:xfrm>
              <a:off x="3364" y="1104412"/>
              <a:ext cx="4275780" cy="4040649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  <a:latin typeface="Marianne" panose="02000000000000000000" pitchFamily="50" charset="0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EAA6F6E1-A31B-8960-FF73-E5F033972494}"/>
              </a:ext>
            </a:extLst>
          </p:cNvPr>
          <p:cNvSpPr txBox="1"/>
          <p:nvPr/>
        </p:nvSpPr>
        <p:spPr>
          <a:xfrm>
            <a:off x="496586" y="843558"/>
            <a:ext cx="796437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arianne" panose="02000000000000000000" pitchFamily="50" charset="0"/>
              </a:rPr>
              <a:t>Les élections étudiantes 2025</a:t>
            </a:r>
          </a:p>
          <a:p>
            <a:pPr>
              <a:lnSpc>
                <a:spcPts val="2100"/>
              </a:lnSpc>
            </a:pPr>
            <a:endParaRPr lang="en-US" b="1" dirty="0">
              <a:latin typeface="Marianne" panose="02000000000000000000" pitchFamily="50" charset="0"/>
            </a:endParaRPr>
          </a:p>
        </p:txBody>
      </p:sp>
      <p:sp>
        <p:nvSpPr>
          <p:cNvPr id="29" name="Espace réservé du pied de page 7">
            <a:extLst>
              <a:ext uri="{FF2B5EF4-FFF2-40B4-BE49-F238E27FC236}">
                <a16:creationId xmlns:a16="http://schemas.microsoft.com/office/drawing/2014/main" id="{EE91C703-469B-89D8-9A19-3C8BCD752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6084000" cy="360000"/>
          </a:xfrm>
        </p:spPr>
        <p:txBody>
          <a:bodyPr/>
          <a:lstStyle/>
          <a:p>
            <a:r>
              <a:rPr lang="fr-FR" sz="700" dirty="0">
                <a:latin typeface="Marianne" panose="02000000000000000000" pitchFamily="50" charset="0"/>
              </a:rPr>
              <a:t>Direction générale de la démocratie culturelle, des enseignements et de la recherche - Sous-direction des politiques transversales </a:t>
            </a:r>
          </a:p>
        </p:txBody>
      </p:sp>
      <p:sp>
        <p:nvSpPr>
          <p:cNvPr id="30" name="Espace réservé de la date 6">
            <a:extLst>
              <a:ext uri="{FF2B5EF4-FFF2-40B4-BE49-F238E27FC236}">
                <a16:creationId xmlns:a16="http://schemas.microsoft.com/office/drawing/2014/main" id="{A8EA6610-DB80-E626-8B9D-AA547114C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fld id="{4ADE435D-51D1-4D41-A899-48C128E04BD1}" type="datetime1">
              <a:rPr lang="fr-FR" cap="all" smtClean="0">
                <a:latin typeface="Marianne" panose="02000000000000000000" pitchFamily="50" charset="0"/>
              </a:rPr>
              <a:t>19/09/2025</a:t>
            </a:fld>
            <a:endParaRPr lang="fr-FR" cap="all" dirty="0">
              <a:latin typeface="Marianne" panose="02000000000000000000" pitchFamily="50" charset="0"/>
            </a:endParaRPr>
          </a:p>
        </p:txBody>
      </p:sp>
      <p:sp>
        <p:nvSpPr>
          <p:cNvPr id="31" name="Espace réservé du numéro de diapositive 21">
            <a:extLst>
              <a:ext uri="{FF2B5EF4-FFF2-40B4-BE49-F238E27FC236}">
                <a16:creationId xmlns:a16="http://schemas.microsoft.com/office/drawing/2014/main" id="{E769FF76-6FC7-570C-315C-F1EF0B123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64000" y="4783500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50" charset="0"/>
              </a:rPr>
              <a:pPr/>
              <a:t>13</a:t>
            </a:fld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2032F1A-F9CE-83ED-AED1-D333EB3F5AA0}"/>
              </a:ext>
            </a:extLst>
          </p:cNvPr>
          <p:cNvSpPr txBox="1"/>
          <p:nvPr/>
        </p:nvSpPr>
        <p:spPr>
          <a:xfrm>
            <a:off x="1115616" y="1728416"/>
            <a:ext cx="698477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u="sng" dirty="0">
                <a:latin typeface="Marianne" panose="02000000000000000000" pitchFamily="50" charset="0"/>
              </a:rPr>
              <a:t> </a:t>
            </a:r>
          </a:p>
          <a:p>
            <a:pPr algn="just"/>
            <a:endParaRPr lang="fr-FR" b="1" u="sng" dirty="0">
              <a:latin typeface="Marianne" panose="02000000000000000000" pitchFamily="50" charset="0"/>
            </a:endParaRPr>
          </a:p>
          <a:p>
            <a:pPr algn="just"/>
            <a:endParaRPr lang="fr-FR" b="1" u="sng" dirty="0">
              <a:latin typeface="Marianne" panose="02000000000000000000" pitchFamily="50" charset="0"/>
            </a:endParaRPr>
          </a:p>
          <a:p>
            <a:pPr algn="just"/>
            <a:endParaRPr lang="fr-FR" sz="1600" dirty="0">
              <a:latin typeface="Marianne" panose="02000000000000000000" pitchFamily="50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1600" b="1" dirty="0">
              <a:latin typeface="Marianne" panose="02000000000000000000" pitchFamily="50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1600" b="1" dirty="0">
              <a:latin typeface="Marianne" panose="02000000000000000000" pitchFamily="50" charset="0"/>
            </a:endParaRPr>
          </a:p>
          <a:p>
            <a:pPr lvl="1" algn="just"/>
            <a:endParaRPr lang="fr-FR" sz="1400" dirty="0">
              <a:latin typeface="Marianne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A5993DF-3A49-3AA6-509A-E2BB17A0F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650215"/>
              </p:ext>
            </p:extLst>
          </p:nvPr>
        </p:nvGraphicFramePr>
        <p:xfrm>
          <a:off x="1092186" y="1728416"/>
          <a:ext cx="6773169" cy="2723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0145">
                  <a:extLst>
                    <a:ext uri="{9D8B030D-6E8A-4147-A177-3AD203B41FA5}">
                      <a16:colId xmlns:a16="http://schemas.microsoft.com/office/drawing/2014/main" val="2044869009"/>
                    </a:ext>
                  </a:extLst>
                </a:gridCol>
                <a:gridCol w="3843024">
                  <a:extLst>
                    <a:ext uri="{9D8B030D-6E8A-4147-A177-3AD203B41FA5}">
                      <a16:colId xmlns:a16="http://schemas.microsoft.com/office/drawing/2014/main" val="4123230938"/>
                    </a:ext>
                  </a:extLst>
                </a:gridCol>
              </a:tblGrid>
              <a:tr h="418236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Marianne" panose="02000000000000000000" pitchFamily="50" charset="0"/>
                        </a:rPr>
                        <a:t>Calendrier </a:t>
                      </a:r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Marianne" panose="02000000000000000000" pitchFamily="50" charset="0"/>
                        </a:rPr>
                        <a:t>Étapes </a:t>
                      </a:r>
                    </a:p>
                  </a:txBody>
                  <a:tcP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784978"/>
                  </a:ext>
                </a:extLst>
              </a:tr>
              <a:tr h="355216"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Marianne" panose="02000000000000000000" pitchFamily="50" charset="0"/>
                        </a:rPr>
                        <a:t>26 septembre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latin typeface="Marianne" panose="02000000000000000000" pitchFamily="50" charset="0"/>
                        </a:rPr>
                        <a:t>Date limite de dépôt des listes de candidatures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174661"/>
                  </a:ext>
                </a:extLst>
              </a:tr>
              <a:tr h="401443"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Marianne" panose="02000000000000000000" pitchFamily="50" charset="0"/>
                        </a:rPr>
                        <a:t>27 septembre - 27 octobre 2025 </a:t>
                      </a:r>
                    </a:p>
                    <a:p>
                      <a:r>
                        <a:rPr lang="fr-FR" sz="1100" b="0" dirty="0">
                          <a:solidFill>
                            <a:srgbClr val="FF0000"/>
                          </a:solidFill>
                          <a:latin typeface="Marianne" panose="02000000000000000000" pitchFamily="50" charset="0"/>
                        </a:rPr>
                        <a:t>(au plus tard)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0" dirty="0">
                          <a:latin typeface="Marianne" panose="02000000000000000000" pitchFamily="50" charset="0"/>
                        </a:rPr>
                        <a:t>Période de délai de rectification des listes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374612"/>
                  </a:ext>
                </a:extLst>
              </a:tr>
              <a:tr h="355216"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Marianne" panose="02000000000000000000" pitchFamily="50" charset="0"/>
                        </a:rPr>
                        <a:t>27 octobre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arianne" panose="02000000000000000000" pitchFamily="50" charset="0"/>
                        </a:rPr>
                        <a:t>Publication des listes de candidatures définitives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608345"/>
                  </a:ext>
                </a:extLst>
              </a:tr>
              <a:tr h="401443"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Marianne" panose="02000000000000000000" pitchFamily="50" charset="0"/>
                        </a:rPr>
                        <a:t>Du 17 au 26 novembre 2025 </a:t>
                      </a:r>
                    </a:p>
                    <a:p>
                      <a:r>
                        <a:rPr lang="fr-FR" sz="1100" dirty="0">
                          <a:solidFill>
                            <a:srgbClr val="FF0000"/>
                          </a:solidFill>
                          <a:latin typeface="Marianne" panose="02000000000000000000" pitchFamily="50" charset="0"/>
                        </a:rPr>
                        <a:t>(22 novembre / délais postaux) </a:t>
                      </a:r>
                      <a:endParaRPr lang="fr-FR" sz="1200" dirty="0">
                        <a:solidFill>
                          <a:srgbClr val="FF0000"/>
                        </a:solidFill>
                        <a:latin typeface="Marianne" panose="020000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latin typeface="Marianne" panose="02000000000000000000" pitchFamily="50" charset="0"/>
                        </a:rPr>
                        <a:t>Période de vote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191293"/>
                  </a:ext>
                </a:extLst>
              </a:tr>
              <a:tr h="355216"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Marianne" panose="02000000000000000000" pitchFamily="50" charset="0"/>
                        </a:rPr>
                        <a:t>27 novembre 2025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arianne" panose="02000000000000000000" pitchFamily="50" charset="0"/>
                        </a:rPr>
                        <a:t>Dépouillement et proclamation des résultats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00443"/>
                  </a:ext>
                </a:extLst>
              </a:tr>
              <a:tr h="355216"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Marianne" panose="02000000000000000000" pitchFamily="50" charset="0"/>
                        </a:rPr>
                        <a:t>Semaine du 15 décembre 2025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arianne" panose="02000000000000000000" pitchFamily="50" charset="0"/>
                        </a:rPr>
                        <a:t>Plénière du CNESERAC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6715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9619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DE9AF-D4B5-997C-47FA-7D7148C6D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6A975C5-FB86-2E73-BFBC-0A0C7D2E29B0}"/>
              </a:ext>
            </a:extLst>
          </p:cNvPr>
          <p:cNvGrpSpPr/>
          <p:nvPr/>
        </p:nvGrpSpPr>
        <p:grpSpPr>
          <a:xfrm>
            <a:off x="360000" y="767462"/>
            <a:ext cx="8315896" cy="3944197"/>
            <a:chOff x="3364" y="0"/>
            <a:chExt cx="4275780" cy="5145061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2148AEE0-FD02-8678-6629-9B967C68BDC2}"/>
                </a:ext>
              </a:extLst>
            </p:cNvPr>
            <p:cNvSpPr/>
            <p:nvPr/>
          </p:nvSpPr>
          <p:spPr>
            <a:xfrm>
              <a:off x="12913" y="0"/>
              <a:ext cx="4259503" cy="5078272"/>
            </a:xfrm>
            <a:prstGeom prst="rect">
              <a:avLst/>
            </a:prstGeom>
            <a:solidFill>
              <a:srgbClr val="4472C4"/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</a:endParaRPr>
            </a:p>
          </p:txBody>
        </p:sp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BC48ED7F-711C-F08E-E6A6-8B3D3103D6D3}"/>
                </a:ext>
              </a:extLst>
            </p:cNvPr>
            <p:cNvSpPr/>
            <p:nvPr/>
          </p:nvSpPr>
          <p:spPr>
            <a:xfrm>
              <a:off x="3364" y="1104412"/>
              <a:ext cx="4275780" cy="4040649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/>
            <a:lstStyle/>
            <a:p>
              <a:endParaRPr lang="fr-FR" dirty="0">
                <a:solidFill>
                  <a:srgbClr val="9397D8"/>
                </a:solidFill>
                <a:latin typeface="Marianne" panose="02000000000000000000" pitchFamily="50" charset="0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CFBF5E60-260B-8CAB-A108-0CE2E4A924AD}"/>
              </a:ext>
            </a:extLst>
          </p:cNvPr>
          <p:cNvSpPr txBox="1"/>
          <p:nvPr/>
        </p:nvSpPr>
        <p:spPr>
          <a:xfrm>
            <a:off x="496586" y="843558"/>
            <a:ext cx="7747822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arianne" panose="02000000000000000000" pitchFamily="50" charset="0"/>
              </a:rPr>
              <a:t>Les élections étudiantes 2025</a:t>
            </a:r>
          </a:p>
          <a:p>
            <a:pPr>
              <a:lnSpc>
                <a:spcPts val="2100"/>
              </a:lnSpc>
            </a:pPr>
            <a:endParaRPr lang="en-US" b="1" dirty="0">
              <a:latin typeface="Marianne" panose="02000000000000000000" pitchFamily="50" charset="0"/>
            </a:endParaRPr>
          </a:p>
        </p:txBody>
      </p:sp>
      <p:sp>
        <p:nvSpPr>
          <p:cNvPr id="29" name="Espace réservé du pied de page 7">
            <a:extLst>
              <a:ext uri="{FF2B5EF4-FFF2-40B4-BE49-F238E27FC236}">
                <a16:creationId xmlns:a16="http://schemas.microsoft.com/office/drawing/2014/main" id="{03A329E6-805B-1F9E-E55E-AD0F69F55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6084000" cy="360000"/>
          </a:xfrm>
        </p:spPr>
        <p:txBody>
          <a:bodyPr/>
          <a:lstStyle/>
          <a:p>
            <a:r>
              <a:rPr lang="fr-FR" sz="700" dirty="0">
                <a:latin typeface="Marianne" panose="02000000000000000000" pitchFamily="50" charset="0"/>
              </a:rPr>
              <a:t>Direction générale de la démocratie culturelle, des enseignements et de la recherche - Sous-direction des politiques transversales </a:t>
            </a:r>
          </a:p>
        </p:txBody>
      </p:sp>
      <p:sp>
        <p:nvSpPr>
          <p:cNvPr id="30" name="Espace réservé de la date 6">
            <a:extLst>
              <a:ext uri="{FF2B5EF4-FFF2-40B4-BE49-F238E27FC236}">
                <a16:creationId xmlns:a16="http://schemas.microsoft.com/office/drawing/2014/main" id="{9BD21F10-7676-32CB-818F-655D33F6C0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fld id="{4ADE435D-51D1-4D41-A899-48C128E04BD1}" type="datetime1">
              <a:rPr lang="fr-FR" cap="all" smtClean="0">
                <a:latin typeface="Marianne" panose="02000000000000000000" pitchFamily="50" charset="0"/>
              </a:rPr>
              <a:t>19/09/2025</a:t>
            </a:fld>
            <a:endParaRPr lang="fr-FR" cap="all" dirty="0">
              <a:latin typeface="Marianne" panose="02000000000000000000" pitchFamily="50" charset="0"/>
            </a:endParaRPr>
          </a:p>
        </p:txBody>
      </p:sp>
      <p:sp>
        <p:nvSpPr>
          <p:cNvPr id="31" name="Espace réservé du numéro de diapositive 21">
            <a:extLst>
              <a:ext uri="{FF2B5EF4-FFF2-40B4-BE49-F238E27FC236}">
                <a16:creationId xmlns:a16="http://schemas.microsoft.com/office/drawing/2014/main" id="{B81952DC-F3A2-11A2-8458-545A1FAF8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64000" y="4783500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50" charset="0"/>
              </a:rPr>
              <a:pPr/>
              <a:t>14</a:t>
            </a:fld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9AD4C8-EA9F-5E49-1191-916453AECCAB}"/>
              </a:ext>
            </a:extLst>
          </p:cNvPr>
          <p:cNvSpPr txBox="1"/>
          <p:nvPr/>
        </p:nvSpPr>
        <p:spPr>
          <a:xfrm>
            <a:off x="593512" y="1614103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u="sng" dirty="0">
                <a:latin typeface="Marianne" panose="02000000000000000000" pitchFamily="50" charset="0"/>
              </a:rPr>
              <a:t>Les collèges </a:t>
            </a:r>
          </a:p>
          <a:p>
            <a:pPr algn="just"/>
            <a:endParaRPr lang="fr-FR" b="1" dirty="0">
              <a:latin typeface="Marianne" panose="02000000000000000000" pitchFamily="50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70ADC4C-45F3-6642-954D-51547DEEB1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608590"/>
              </p:ext>
            </p:extLst>
          </p:nvPr>
        </p:nvGraphicFramePr>
        <p:xfrm>
          <a:off x="1322497" y="2195458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712">
                  <a:extLst>
                    <a:ext uri="{9D8B030D-6E8A-4147-A177-3AD203B41FA5}">
                      <a16:colId xmlns:a16="http://schemas.microsoft.com/office/drawing/2014/main" val="1678802704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700919713"/>
                    </a:ext>
                  </a:extLst>
                </a:gridCol>
                <a:gridCol w="2975992">
                  <a:extLst>
                    <a:ext uri="{9D8B030D-6E8A-4147-A177-3AD203B41FA5}">
                      <a16:colId xmlns:a16="http://schemas.microsoft.com/office/drawing/2014/main" val="256869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Marianne" panose="02000000000000000000" pitchFamily="50" charset="0"/>
                        </a:rPr>
                        <a:t>N° </a:t>
                      </a:r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Marianne" panose="02000000000000000000" pitchFamily="50" charset="0"/>
                        </a:rPr>
                        <a:t>Collège </a:t>
                      </a:r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Marianne" panose="02000000000000000000" pitchFamily="50" charset="0"/>
                        </a:rPr>
                        <a:t>Nombre de représentants </a:t>
                      </a:r>
                    </a:p>
                  </a:txBody>
                  <a:tcP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68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Marianne" panose="02000000000000000000" pitchFamily="50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1" dirty="0">
                          <a:latin typeface="Marianne" panose="02000000000000000000" pitchFamily="50" charset="0"/>
                        </a:rPr>
                        <a:t>Architecture et paysage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dirty="0">
                          <a:latin typeface="Marianne" panose="02000000000000000000" pitchFamily="50" charset="0"/>
                        </a:rPr>
                        <a:t>2 titulaires (2 suppléants)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142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Marianne" panose="02000000000000000000" pitchFamily="50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1" dirty="0">
                          <a:latin typeface="Marianne" panose="02000000000000000000" pitchFamily="50" charset="0"/>
                        </a:rPr>
                        <a:t>Arts plastiques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Marianne" panose="02000000000000000000" pitchFamily="50" charset="0"/>
                        </a:rPr>
                        <a:t>2 titulaires (2 suppléants)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805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Marianne" panose="02000000000000000000" pitchFamily="50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1" dirty="0">
                          <a:latin typeface="Marianne" panose="02000000000000000000" pitchFamily="50" charset="0"/>
                        </a:rPr>
                        <a:t>Cinéma et audiovisuel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dirty="0">
                          <a:latin typeface="Marianne" panose="02000000000000000000" pitchFamily="50" charset="0"/>
                        </a:rPr>
                        <a:t>1 titulaire (1 suppléant)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919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Marianne" panose="02000000000000000000" pitchFamily="50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1" dirty="0">
                          <a:latin typeface="Marianne" panose="02000000000000000000" pitchFamily="50" charset="0"/>
                        </a:rPr>
                        <a:t>Patrimoine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Marianne" panose="02000000000000000000" pitchFamily="50" charset="0"/>
                        </a:rPr>
                        <a:t>1 titulaire (1 suppléant)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32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Marianne" panose="02000000000000000000" pitchFamily="50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1" dirty="0">
                          <a:latin typeface="Marianne" panose="02000000000000000000" pitchFamily="50" charset="0"/>
                        </a:rPr>
                        <a:t>Spectacle vivant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Marianne" panose="02000000000000000000" pitchFamily="50" charset="0"/>
                        </a:rPr>
                        <a:t>2 titulaires (2 suppléants)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1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6590737"/>
      </p:ext>
    </p:extLst>
  </p:cSld>
  <p:clrMapOvr>
    <a:masterClrMapping/>
  </p:clrMapOvr>
</p:sld>
</file>

<file path=ppt/theme/theme1.xml><?xml version="1.0" encoding="utf-8"?>
<a:theme xmlns:a="http://schemas.openxmlformats.org/drawingml/2006/main" name="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C9B2FBC4-357B-4008-ADB5-41E42488577B}" vid="{EFA86B44-210F-4646-957E-4372430B0F33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MODELE-POWERPOINT-MC-ARIAL-mars2020</Template>
  <TotalTime>1875</TotalTime>
  <Words>1062</Words>
  <Application>Microsoft Office PowerPoint</Application>
  <PresentationFormat>Affichage à l'écran (16:9)</PresentationFormat>
  <Paragraphs>169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Marianne</vt:lpstr>
      <vt:lpstr>Wingdings</vt:lpstr>
      <vt:lpstr>MINISTÈRIEL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>Client</Manager>
  <Company>Ministère de la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LADKA Lauren</dc:creator>
  <cp:lastModifiedBy>Catherine Lefaix-Chauvel</cp:lastModifiedBy>
  <cp:revision>100</cp:revision>
  <dcterms:created xsi:type="dcterms:W3CDTF">2024-06-19T13:18:18Z</dcterms:created>
  <dcterms:modified xsi:type="dcterms:W3CDTF">2025-09-19T12:17:28Z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55150b5-9709-4135-863a-f4680a6d2cae_Enabled">
    <vt:lpwstr>true</vt:lpwstr>
  </property>
  <property fmtid="{D5CDD505-2E9C-101B-9397-08002B2CF9AE}" pid="3" name="MSIP_Label_a55150b5-9709-4135-863a-f4680a6d2cae_SetDate">
    <vt:lpwstr>2024-09-30T13:55:44Z</vt:lpwstr>
  </property>
  <property fmtid="{D5CDD505-2E9C-101B-9397-08002B2CF9AE}" pid="4" name="MSIP_Label_a55150b5-9709-4135-863a-f4680a6d2cae_Method">
    <vt:lpwstr>Privileged</vt:lpwstr>
  </property>
  <property fmtid="{D5CDD505-2E9C-101B-9397-08002B2CF9AE}" pid="5" name="MSIP_Label_a55150b5-9709-4135-863a-f4680a6d2cae_Name">
    <vt:lpwstr>Public</vt:lpwstr>
  </property>
  <property fmtid="{D5CDD505-2E9C-101B-9397-08002B2CF9AE}" pid="6" name="MSIP_Label_a55150b5-9709-4135-863a-f4680a6d2cae_SiteId">
    <vt:lpwstr>5d0b42b2-7ba0-42b9-bd88-2dd1558bd190</vt:lpwstr>
  </property>
  <property fmtid="{D5CDD505-2E9C-101B-9397-08002B2CF9AE}" pid="7" name="MSIP_Label_a55150b5-9709-4135-863a-f4680a6d2cae_ActionId">
    <vt:lpwstr>9b88c0a6-924f-4dde-9679-c266165a748e</vt:lpwstr>
  </property>
  <property fmtid="{D5CDD505-2E9C-101B-9397-08002B2CF9AE}" pid="8" name="MSIP_Label_a55150b5-9709-4135-863a-f4680a6d2cae_ContentBits">
    <vt:lpwstr>0</vt:lpwstr>
  </property>
</Properties>
</file>